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59" r:id="rId6"/>
    <p:sldId id="262" r:id="rId7"/>
    <p:sldId id="260" r:id="rId8"/>
    <p:sldId id="261" r:id="rId9"/>
    <p:sldId id="268" r:id="rId10"/>
    <p:sldId id="269" r:id="rId11"/>
    <p:sldId id="270" r:id="rId12"/>
    <p:sldId id="264" r:id="rId13"/>
    <p:sldId id="271" r:id="rId14"/>
    <p:sldId id="272" r:id="rId15"/>
    <p:sldId id="265" r:id="rId16"/>
    <p:sldId id="273" r:id="rId17"/>
    <p:sldId id="274" r:id="rId18"/>
    <p:sldId id="266" r:id="rId19"/>
  </p:sldIdLst>
  <p:sldSz cx="18288000" cy="10287000"/>
  <p:notesSz cx="6858000" cy="9144000"/>
  <p:embeddedFontLst>
    <p:embeddedFont>
      <p:font typeface="Abadi" panose="020B0604020104020204" pitchFamily="34" charset="0"/>
      <p:regular r:id="rId20"/>
    </p:embeddedFont>
    <p:embeddedFont>
      <p:font typeface="Abadi Extra Light" panose="020B0204020104020204" pitchFamily="34" charset="0"/>
      <p:regular r:id="rId21"/>
    </p:embeddedFont>
    <p:embeddedFont>
      <p:font typeface="Aharoni" panose="02010803020104030203" pitchFamily="2" charset="-79"/>
      <p:bold r:id="rId22"/>
    </p:embeddedFont>
    <p:embeddedFont>
      <p:font typeface="Canva Sans Medium" panose="020B0604020202020204" charset="0"/>
      <p:regular r:id="rId23"/>
    </p:embeddedFont>
    <p:embeddedFont>
      <p:font typeface="Krabuler" panose="020B0604020202020204" charset="0"/>
      <p:regular r:id="rId24"/>
    </p:embeddedFont>
    <p:embeddedFont>
      <p:font typeface="Rustic Printe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77C4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2694A-F696-4D14-9A7D-DB20B10A4A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1468D81-C733-4735-A21C-973EE58BEAFD}">
      <dgm:prSet/>
      <dgm:spPr/>
      <dgm:t>
        <a:bodyPr/>
        <a:lstStyle/>
        <a:p>
          <a:r>
            <a:rPr lang="en-US" b="1" dirty="0">
              <a:solidFill>
                <a:schemeClr val="tx2">
                  <a:lumMod val="50000"/>
                </a:schemeClr>
              </a:solidFill>
            </a:rPr>
            <a:t>ODSL</a:t>
          </a:r>
          <a:r>
            <a:rPr lang="en-US" b="0" dirty="0">
              <a:solidFill>
                <a:schemeClr val="tx2">
                  <a:lumMod val="50000"/>
                </a:schemeClr>
              </a:solidFill>
            </a:rPr>
            <a:t>: (Office DSL) A domain-specific language for office productivity tasks.</a:t>
          </a:r>
        </a:p>
      </dgm:t>
    </dgm:pt>
    <dgm:pt modelId="{30AAF257-ED41-49ED-892A-DC96D140A9A6}" type="parTrans" cxnId="{1E5470FF-7C0C-4289-923B-F380CB7BD133}">
      <dgm:prSet/>
      <dgm:spPr/>
      <dgm:t>
        <a:bodyPr/>
        <a:lstStyle/>
        <a:p>
          <a:endParaRPr lang="en-US"/>
        </a:p>
      </dgm:t>
    </dgm:pt>
    <dgm:pt modelId="{D6B277F4-D5A6-49E8-BEAE-C7E4F7E5C54D}" type="sibTrans" cxnId="{1E5470FF-7C0C-4289-923B-F380CB7BD133}">
      <dgm:prSet/>
      <dgm:spPr/>
      <dgm:t>
        <a:bodyPr/>
        <a:lstStyle/>
        <a:p>
          <a:endParaRPr lang="en-US"/>
        </a:p>
      </dgm:t>
    </dgm:pt>
    <dgm:pt modelId="{C3CDAB39-7ADE-4ADD-9DA1-F7BA66216A96}">
      <dgm:prSet/>
      <dgm:spPr/>
      <dgm:t>
        <a:bodyPr/>
        <a:lstStyle/>
        <a:p>
          <a:r>
            <a:rPr lang="en-US" b="1" dirty="0">
              <a:solidFill>
                <a:schemeClr val="tx2">
                  <a:lumMod val="50000"/>
                </a:schemeClr>
              </a:solidFill>
            </a:rPr>
            <a:t>Jigsaw Tool: </a:t>
          </a:r>
          <a:r>
            <a:rPr lang="en-US" b="0" dirty="0">
              <a:solidFill>
                <a:schemeClr val="tx2">
                  <a:lumMod val="50000"/>
                </a:schemeClr>
              </a:solidFill>
            </a:rPr>
            <a:t>A tool designed for synthesizing DSLs for data manipulation using pandas.</a:t>
          </a:r>
        </a:p>
      </dgm:t>
    </dgm:pt>
    <dgm:pt modelId="{B3B8B9D3-6ACB-4C7C-A613-B98CC353140F}" type="parTrans" cxnId="{FDCA3A67-4FC3-482C-BD3C-B45D02B896E0}">
      <dgm:prSet/>
      <dgm:spPr/>
      <dgm:t>
        <a:bodyPr/>
        <a:lstStyle/>
        <a:p>
          <a:endParaRPr lang="en-US"/>
        </a:p>
      </dgm:t>
    </dgm:pt>
    <dgm:pt modelId="{F53C004B-0E92-4DA2-8345-8CCD863C3324}" type="sibTrans" cxnId="{FDCA3A67-4FC3-482C-BD3C-B45D02B896E0}">
      <dgm:prSet/>
      <dgm:spPr/>
      <dgm:t>
        <a:bodyPr/>
        <a:lstStyle/>
        <a:p>
          <a:endParaRPr lang="en-US"/>
        </a:p>
      </dgm:t>
    </dgm:pt>
    <dgm:pt modelId="{845D6F9C-AE20-44FA-BD82-1EF7AB17A05A}">
      <dgm:prSet/>
      <dgm:spPr/>
      <dgm:t>
        <a:bodyPr/>
        <a:lstStyle/>
        <a:p>
          <a:r>
            <a:rPr lang="en-US" b="1" dirty="0">
              <a:solidFill>
                <a:schemeClr val="tx2">
                  <a:lumMod val="50000"/>
                </a:schemeClr>
              </a:solidFill>
            </a:rPr>
            <a:t>Python Libraries: </a:t>
          </a:r>
          <a:r>
            <a:rPr lang="en-US" b="0" dirty="0">
              <a:solidFill>
                <a:schemeClr val="tx2">
                  <a:lumMod val="50000"/>
                </a:schemeClr>
              </a:solidFill>
            </a:rPr>
            <a:t>`python-pptx` for generating presentations, &amp;#39;OpenAI&amp;#39; for integrating with ChatGPT.</a:t>
          </a:r>
        </a:p>
      </dgm:t>
    </dgm:pt>
    <dgm:pt modelId="{459CCEDD-DBE2-423E-B10C-55A8FFC70C51}" type="parTrans" cxnId="{7454D28A-6F7B-42B7-9127-2D040E8B6BD7}">
      <dgm:prSet/>
      <dgm:spPr/>
      <dgm:t>
        <a:bodyPr/>
        <a:lstStyle/>
        <a:p>
          <a:endParaRPr lang="en-US"/>
        </a:p>
      </dgm:t>
    </dgm:pt>
    <dgm:pt modelId="{0146D000-B9B2-4044-AB72-EFB730B25CD1}" type="sibTrans" cxnId="{7454D28A-6F7B-42B7-9127-2D040E8B6BD7}">
      <dgm:prSet/>
      <dgm:spPr/>
      <dgm:t>
        <a:bodyPr/>
        <a:lstStyle/>
        <a:p>
          <a:endParaRPr lang="en-US"/>
        </a:p>
      </dgm:t>
    </dgm:pt>
    <dgm:pt modelId="{9FF54854-1305-4312-815A-AABBD027512C}">
      <dgm:prSet/>
      <dgm:spPr/>
      <dgm:t>
        <a:bodyPr/>
        <a:lstStyle/>
        <a:p>
          <a:r>
            <a:rPr lang="en-US" b="1" dirty="0">
              <a:solidFill>
                <a:schemeClr val="tx2">
                  <a:lumMod val="50000"/>
                </a:schemeClr>
              </a:solidFill>
            </a:rPr>
            <a:t>Datasets: </a:t>
          </a:r>
          <a:r>
            <a:rPr lang="en-US" b="0" dirty="0">
              <a:solidFill>
                <a:schemeClr val="tx2">
                  <a:lumMod val="50000"/>
                </a:schemeClr>
              </a:solidFill>
            </a:rPr>
            <a:t>Custom datasets for testing DSL commands and their effectiveness.</a:t>
          </a:r>
        </a:p>
      </dgm:t>
    </dgm:pt>
    <dgm:pt modelId="{8AB4E244-DC53-4C76-8705-7F6645997F56}" type="parTrans" cxnId="{E3B6F6C1-00B2-4894-A143-C66BE8347293}">
      <dgm:prSet/>
      <dgm:spPr/>
      <dgm:t>
        <a:bodyPr/>
        <a:lstStyle/>
        <a:p>
          <a:endParaRPr lang="en-US"/>
        </a:p>
      </dgm:t>
    </dgm:pt>
    <dgm:pt modelId="{D1795917-16E2-4A24-AABB-4C6AE016F054}" type="sibTrans" cxnId="{E3B6F6C1-00B2-4894-A143-C66BE8347293}">
      <dgm:prSet/>
      <dgm:spPr/>
      <dgm:t>
        <a:bodyPr/>
        <a:lstStyle/>
        <a:p>
          <a:endParaRPr lang="en-US"/>
        </a:p>
      </dgm:t>
    </dgm:pt>
    <dgm:pt modelId="{0BF8D4AA-E3F7-004A-8EDF-4756AFF2141A}" type="pres">
      <dgm:prSet presAssocID="{D252694A-F696-4D14-9A7D-DB20B10A4A15}" presName="vert0" presStyleCnt="0">
        <dgm:presLayoutVars>
          <dgm:dir/>
          <dgm:animOne val="branch"/>
          <dgm:animLvl val="lvl"/>
        </dgm:presLayoutVars>
      </dgm:prSet>
      <dgm:spPr/>
    </dgm:pt>
    <dgm:pt modelId="{D42A87A9-FFAE-FB45-B9B5-2D7FA3C53764}" type="pres">
      <dgm:prSet presAssocID="{81468D81-C733-4735-A21C-973EE58BEAFD}" presName="thickLine" presStyleLbl="alignNode1" presStyleIdx="0" presStyleCnt="4"/>
      <dgm:spPr/>
    </dgm:pt>
    <dgm:pt modelId="{AC2703FF-8DD3-8345-B44A-91874088A17E}" type="pres">
      <dgm:prSet presAssocID="{81468D81-C733-4735-A21C-973EE58BEAFD}" presName="horz1" presStyleCnt="0"/>
      <dgm:spPr/>
    </dgm:pt>
    <dgm:pt modelId="{C1C39C8B-E150-F74B-88ED-81B45C12A6A7}" type="pres">
      <dgm:prSet presAssocID="{81468D81-C733-4735-A21C-973EE58BEAFD}" presName="tx1" presStyleLbl="revTx" presStyleIdx="0" presStyleCnt="4"/>
      <dgm:spPr/>
    </dgm:pt>
    <dgm:pt modelId="{24477B81-80BB-2F48-B559-0E85CA405477}" type="pres">
      <dgm:prSet presAssocID="{81468D81-C733-4735-A21C-973EE58BEAFD}" presName="vert1" presStyleCnt="0"/>
      <dgm:spPr/>
    </dgm:pt>
    <dgm:pt modelId="{480D5C64-F47E-604A-B23A-43EF0D3CF523}" type="pres">
      <dgm:prSet presAssocID="{C3CDAB39-7ADE-4ADD-9DA1-F7BA66216A96}" presName="thickLine" presStyleLbl="alignNode1" presStyleIdx="1" presStyleCnt="4"/>
      <dgm:spPr/>
    </dgm:pt>
    <dgm:pt modelId="{1DCFD896-9BFB-E94B-AD11-D3B25BC36EC3}" type="pres">
      <dgm:prSet presAssocID="{C3CDAB39-7ADE-4ADD-9DA1-F7BA66216A96}" presName="horz1" presStyleCnt="0"/>
      <dgm:spPr/>
    </dgm:pt>
    <dgm:pt modelId="{ABFB1DAF-1DE3-B44F-8067-9913D231985B}" type="pres">
      <dgm:prSet presAssocID="{C3CDAB39-7ADE-4ADD-9DA1-F7BA66216A96}" presName="tx1" presStyleLbl="revTx" presStyleIdx="1" presStyleCnt="4"/>
      <dgm:spPr/>
    </dgm:pt>
    <dgm:pt modelId="{48C891C4-DE3E-734C-8992-8ADFAED116B6}" type="pres">
      <dgm:prSet presAssocID="{C3CDAB39-7ADE-4ADD-9DA1-F7BA66216A96}" presName="vert1" presStyleCnt="0"/>
      <dgm:spPr/>
    </dgm:pt>
    <dgm:pt modelId="{F4921FF0-B55E-4946-A650-25577F929BBC}" type="pres">
      <dgm:prSet presAssocID="{845D6F9C-AE20-44FA-BD82-1EF7AB17A05A}" presName="thickLine" presStyleLbl="alignNode1" presStyleIdx="2" presStyleCnt="4"/>
      <dgm:spPr/>
    </dgm:pt>
    <dgm:pt modelId="{C081071E-CD10-EC4B-8981-812E37795BB6}" type="pres">
      <dgm:prSet presAssocID="{845D6F9C-AE20-44FA-BD82-1EF7AB17A05A}" presName="horz1" presStyleCnt="0"/>
      <dgm:spPr/>
    </dgm:pt>
    <dgm:pt modelId="{A25F25AC-07C9-6F4F-8E84-1319A9E19164}" type="pres">
      <dgm:prSet presAssocID="{845D6F9C-AE20-44FA-BD82-1EF7AB17A05A}" presName="tx1" presStyleLbl="revTx" presStyleIdx="2" presStyleCnt="4"/>
      <dgm:spPr/>
    </dgm:pt>
    <dgm:pt modelId="{5CF72878-3886-EE4A-88B7-57681C25FAD7}" type="pres">
      <dgm:prSet presAssocID="{845D6F9C-AE20-44FA-BD82-1EF7AB17A05A}" presName="vert1" presStyleCnt="0"/>
      <dgm:spPr/>
    </dgm:pt>
    <dgm:pt modelId="{1B447496-09E0-E445-BDDF-2D63234837EF}" type="pres">
      <dgm:prSet presAssocID="{9FF54854-1305-4312-815A-AABBD027512C}" presName="thickLine" presStyleLbl="alignNode1" presStyleIdx="3" presStyleCnt="4"/>
      <dgm:spPr/>
    </dgm:pt>
    <dgm:pt modelId="{7A6CFD83-61C1-CC49-8CA5-2EDB44975B83}" type="pres">
      <dgm:prSet presAssocID="{9FF54854-1305-4312-815A-AABBD027512C}" presName="horz1" presStyleCnt="0"/>
      <dgm:spPr/>
    </dgm:pt>
    <dgm:pt modelId="{D36CC9CD-5728-154B-BCCE-6913408C1651}" type="pres">
      <dgm:prSet presAssocID="{9FF54854-1305-4312-815A-AABBD027512C}" presName="tx1" presStyleLbl="revTx" presStyleIdx="3" presStyleCnt="4"/>
      <dgm:spPr/>
    </dgm:pt>
    <dgm:pt modelId="{9E724E54-69BA-A240-BAEF-20218E3B9447}" type="pres">
      <dgm:prSet presAssocID="{9FF54854-1305-4312-815A-AABBD027512C}" presName="vert1" presStyleCnt="0"/>
      <dgm:spPr/>
    </dgm:pt>
  </dgm:ptLst>
  <dgm:cxnLst>
    <dgm:cxn modelId="{71421B01-2175-F748-82FF-741B5F2D5596}" type="presOf" srcId="{9FF54854-1305-4312-815A-AABBD027512C}" destId="{D36CC9CD-5728-154B-BCCE-6913408C1651}" srcOrd="0" destOrd="0" presId="urn:microsoft.com/office/officeart/2008/layout/LinedList"/>
    <dgm:cxn modelId="{FDCA3A67-4FC3-482C-BD3C-B45D02B896E0}" srcId="{D252694A-F696-4D14-9A7D-DB20B10A4A15}" destId="{C3CDAB39-7ADE-4ADD-9DA1-F7BA66216A96}" srcOrd="1" destOrd="0" parTransId="{B3B8B9D3-6ACB-4C7C-A613-B98CC353140F}" sibTransId="{F53C004B-0E92-4DA2-8345-8CCD863C3324}"/>
    <dgm:cxn modelId="{A6497981-6412-C946-AA31-F0171DC23679}" type="presOf" srcId="{81468D81-C733-4735-A21C-973EE58BEAFD}" destId="{C1C39C8B-E150-F74B-88ED-81B45C12A6A7}" srcOrd="0" destOrd="0" presId="urn:microsoft.com/office/officeart/2008/layout/LinedList"/>
    <dgm:cxn modelId="{7454D28A-6F7B-42B7-9127-2D040E8B6BD7}" srcId="{D252694A-F696-4D14-9A7D-DB20B10A4A15}" destId="{845D6F9C-AE20-44FA-BD82-1EF7AB17A05A}" srcOrd="2" destOrd="0" parTransId="{459CCEDD-DBE2-423E-B10C-55A8FFC70C51}" sibTransId="{0146D000-B9B2-4044-AB72-EFB730B25CD1}"/>
    <dgm:cxn modelId="{E4C25F8D-4F07-5C4D-BB07-5D7D32579804}" type="presOf" srcId="{C3CDAB39-7ADE-4ADD-9DA1-F7BA66216A96}" destId="{ABFB1DAF-1DE3-B44F-8067-9913D231985B}" srcOrd="0" destOrd="0" presId="urn:microsoft.com/office/officeart/2008/layout/LinedList"/>
    <dgm:cxn modelId="{1C702C9B-F4BF-E84D-A80B-2DA805BBB8C4}" type="presOf" srcId="{845D6F9C-AE20-44FA-BD82-1EF7AB17A05A}" destId="{A25F25AC-07C9-6F4F-8E84-1319A9E19164}" srcOrd="0" destOrd="0" presId="urn:microsoft.com/office/officeart/2008/layout/LinedList"/>
    <dgm:cxn modelId="{286B2AB3-ADD5-4949-B738-C3054AF6BF96}" type="presOf" srcId="{D252694A-F696-4D14-9A7D-DB20B10A4A15}" destId="{0BF8D4AA-E3F7-004A-8EDF-4756AFF2141A}" srcOrd="0" destOrd="0" presId="urn:microsoft.com/office/officeart/2008/layout/LinedList"/>
    <dgm:cxn modelId="{E3B6F6C1-00B2-4894-A143-C66BE8347293}" srcId="{D252694A-F696-4D14-9A7D-DB20B10A4A15}" destId="{9FF54854-1305-4312-815A-AABBD027512C}" srcOrd="3" destOrd="0" parTransId="{8AB4E244-DC53-4C76-8705-7F6645997F56}" sibTransId="{D1795917-16E2-4A24-AABB-4C6AE016F054}"/>
    <dgm:cxn modelId="{1E5470FF-7C0C-4289-923B-F380CB7BD133}" srcId="{D252694A-F696-4D14-9A7D-DB20B10A4A15}" destId="{81468D81-C733-4735-A21C-973EE58BEAFD}" srcOrd="0" destOrd="0" parTransId="{30AAF257-ED41-49ED-892A-DC96D140A9A6}" sibTransId="{D6B277F4-D5A6-49E8-BEAE-C7E4F7E5C54D}"/>
    <dgm:cxn modelId="{52B7DE0E-3CAC-C740-A819-D51A6FB41ADF}" type="presParOf" srcId="{0BF8D4AA-E3F7-004A-8EDF-4756AFF2141A}" destId="{D42A87A9-FFAE-FB45-B9B5-2D7FA3C53764}" srcOrd="0" destOrd="0" presId="urn:microsoft.com/office/officeart/2008/layout/LinedList"/>
    <dgm:cxn modelId="{72520656-81E2-7E40-B426-61B02D42E2EE}" type="presParOf" srcId="{0BF8D4AA-E3F7-004A-8EDF-4756AFF2141A}" destId="{AC2703FF-8DD3-8345-B44A-91874088A17E}" srcOrd="1" destOrd="0" presId="urn:microsoft.com/office/officeart/2008/layout/LinedList"/>
    <dgm:cxn modelId="{70C22C20-14D6-A342-A447-512B451B7B51}" type="presParOf" srcId="{AC2703FF-8DD3-8345-B44A-91874088A17E}" destId="{C1C39C8B-E150-F74B-88ED-81B45C12A6A7}" srcOrd="0" destOrd="0" presId="urn:microsoft.com/office/officeart/2008/layout/LinedList"/>
    <dgm:cxn modelId="{D82F5DD2-2E27-834A-81AA-2E843905F877}" type="presParOf" srcId="{AC2703FF-8DD3-8345-B44A-91874088A17E}" destId="{24477B81-80BB-2F48-B559-0E85CA405477}" srcOrd="1" destOrd="0" presId="urn:microsoft.com/office/officeart/2008/layout/LinedList"/>
    <dgm:cxn modelId="{721DD075-B920-9840-B2E9-EDAFAA8D0E8C}" type="presParOf" srcId="{0BF8D4AA-E3F7-004A-8EDF-4756AFF2141A}" destId="{480D5C64-F47E-604A-B23A-43EF0D3CF523}" srcOrd="2" destOrd="0" presId="urn:microsoft.com/office/officeart/2008/layout/LinedList"/>
    <dgm:cxn modelId="{82CADB9A-EF55-E44B-A4FE-01E297008266}" type="presParOf" srcId="{0BF8D4AA-E3F7-004A-8EDF-4756AFF2141A}" destId="{1DCFD896-9BFB-E94B-AD11-D3B25BC36EC3}" srcOrd="3" destOrd="0" presId="urn:microsoft.com/office/officeart/2008/layout/LinedList"/>
    <dgm:cxn modelId="{97954D92-282E-C44D-88A6-60B86618BA72}" type="presParOf" srcId="{1DCFD896-9BFB-E94B-AD11-D3B25BC36EC3}" destId="{ABFB1DAF-1DE3-B44F-8067-9913D231985B}" srcOrd="0" destOrd="0" presId="urn:microsoft.com/office/officeart/2008/layout/LinedList"/>
    <dgm:cxn modelId="{EBA81329-62A4-5E44-B48E-A2ED54367AC4}" type="presParOf" srcId="{1DCFD896-9BFB-E94B-AD11-D3B25BC36EC3}" destId="{48C891C4-DE3E-734C-8992-8ADFAED116B6}" srcOrd="1" destOrd="0" presId="urn:microsoft.com/office/officeart/2008/layout/LinedList"/>
    <dgm:cxn modelId="{CA143F4A-B35C-EA49-93A2-C39343D4EC54}" type="presParOf" srcId="{0BF8D4AA-E3F7-004A-8EDF-4756AFF2141A}" destId="{F4921FF0-B55E-4946-A650-25577F929BBC}" srcOrd="4" destOrd="0" presId="urn:microsoft.com/office/officeart/2008/layout/LinedList"/>
    <dgm:cxn modelId="{F3B7299D-CE21-E942-A8BA-C948E6EF0040}" type="presParOf" srcId="{0BF8D4AA-E3F7-004A-8EDF-4756AFF2141A}" destId="{C081071E-CD10-EC4B-8981-812E37795BB6}" srcOrd="5" destOrd="0" presId="urn:microsoft.com/office/officeart/2008/layout/LinedList"/>
    <dgm:cxn modelId="{020288CA-B469-2145-86F6-C81C4529BFB9}" type="presParOf" srcId="{C081071E-CD10-EC4B-8981-812E37795BB6}" destId="{A25F25AC-07C9-6F4F-8E84-1319A9E19164}" srcOrd="0" destOrd="0" presId="urn:microsoft.com/office/officeart/2008/layout/LinedList"/>
    <dgm:cxn modelId="{8629B15D-B90E-2F43-9C5F-768A7BBE549D}" type="presParOf" srcId="{C081071E-CD10-EC4B-8981-812E37795BB6}" destId="{5CF72878-3886-EE4A-88B7-57681C25FAD7}" srcOrd="1" destOrd="0" presId="urn:microsoft.com/office/officeart/2008/layout/LinedList"/>
    <dgm:cxn modelId="{739D6ABE-DB24-EE46-82FE-13F29F3E5333}" type="presParOf" srcId="{0BF8D4AA-E3F7-004A-8EDF-4756AFF2141A}" destId="{1B447496-09E0-E445-BDDF-2D63234837EF}" srcOrd="6" destOrd="0" presId="urn:microsoft.com/office/officeart/2008/layout/LinedList"/>
    <dgm:cxn modelId="{E7984DF4-412E-4147-9A2D-0EF4EDE850C6}" type="presParOf" srcId="{0BF8D4AA-E3F7-004A-8EDF-4756AFF2141A}" destId="{7A6CFD83-61C1-CC49-8CA5-2EDB44975B83}" srcOrd="7" destOrd="0" presId="urn:microsoft.com/office/officeart/2008/layout/LinedList"/>
    <dgm:cxn modelId="{1A3A4D3E-9246-3C47-9C3C-D22CAFC16840}" type="presParOf" srcId="{7A6CFD83-61C1-CC49-8CA5-2EDB44975B83}" destId="{D36CC9CD-5728-154B-BCCE-6913408C1651}" srcOrd="0" destOrd="0" presId="urn:microsoft.com/office/officeart/2008/layout/LinedList"/>
    <dgm:cxn modelId="{44521B1E-361E-2D42-ABF1-2042E6D9818F}" type="presParOf" srcId="{7A6CFD83-61C1-CC49-8CA5-2EDB44975B83}" destId="{9E724E54-69BA-A240-BAEF-20218E3B94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0AD33-7686-49D8-8A58-A341D04FC759}" type="doc">
      <dgm:prSet loTypeId="urn:microsoft.com/office/officeart/2018/2/layout/IconVerticalSolidList" loCatId="icon" qsTypeId="urn:microsoft.com/office/officeart/2005/8/quickstyle/simple1" qsCatId="simple" csTypeId="urn:microsoft.com/office/officeart/2005/8/colors/accent5_4" csCatId="accent5" phldr="1"/>
      <dgm:spPr/>
      <dgm:t>
        <a:bodyPr/>
        <a:lstStyle/>
        <a:p>
          <a:endParaRPr lang="en-US"/>
        </a:p>
      </dgm:t>
    </dgm:pt>
    <dgm:pt modelId="{6CF02818-02E6-493A-B567-DFC02C348524}">
      <dgm:prSet custT="1"/>
      <dgm:spPr/>
      <dgm:t>
        <a:bodyPr/>
        <a:lstStyle/>
        <a:p>
          <a:pPr>
            <a:lnSpc>
              <a:spcPct val="100000"/>
            </a:lnSpc>
          </a:pPr>
          <a:r>
            <a:rPr lang="en-US" sz="4000" b="1" dirty="0">
              <a:solidFill>
                <a:schemeClr val="tx2">
                  <a:lumMod val="50000"/>
                </a:schemeClr>
              </a:solidFill>
            </a:rPr>
            <a:t>Expanding the DSL to cover more functionalities.</a:t>
          </a:r>
        </a:p>
      </dgm:t>
    </dgm:pt>
    <dgm:pt modelId="{2F484F4C-A7AA-4F1A-8F7F-C34C9A1D1B90}" type="parTrans" cxnId="{34978905-F164-49D7-B846-953AB05E40E3}">
      <dgm:prSet/>
      <dgm:spPr/>
      <dgm:t>
        <a:bodyPr/>
        <a:lstStyle/>
        <a:p>
          <a:endParaRPr lang="en-US"/>
        </a:p>
      </dgm:t>
    </dgm:pt>
    <dgm:pt modelId="{F3E0A9B7-3E3A-4E0D-A0E0-8A0B073D7895}" type="sibTrans" cxnId="{34978905-F164-49D7-B846-953AB05E40E3}">
      <dgm:prSet/>
      <dgm:spPr/>
      <dgm:t>
        <a:bodyPr/>
        <a:lstStyle/>
        <a:p>
          <a:endParaRPr lang="en-US"/>
        </a:p>
      </dgm:t>
    </dgm:pt>
    <dgm:pt modelId="{022B1ABD-6D43-4B93-AECA-963CE391AA91}">
      <dgm:prSet custT="1"/>
      <dgm:spPr/>
      <dgm:t>
        <a:bodyPr/>
        <a:lstStyle/>
        <a:p>
          <a:pPr>
            <a:lnSpc>
              <a:spcPct val="100000"/>
            </a:lnSpc>
          </a:pPr>
          <a:r>
            <a:rPr lang="en-US" sz="3600" b="1" dirty="0">
              <a:solidFill>
                <a:schemeClr val="tx2">
                  <a:lumMod val="50000"/>
                </a:schemeClr>
              </a:solidFill>
            </a:rPr>
            <a:t>Enhancing the transformation logic to handle a wider range of natural language inputs.</a:t>
          </a:r>
        </a:p>
      </dgm:t>
    </dgm:pt>
    <dgm:pt modelId="{FAB861BD-9459-44E7-8C42-9EDFC0956ED9}" type="parTrans" cxnId="{0BF9E882-05E7-4120-BE25-D1034E1B9496}">
      <dgm:prSet/>
      <dgm:spPr/>
      <dgm:t>
        <a:bodyPr/>
        <a:lstStyle/>
        <a:p>
          <a:endParaRPr lang="en-US"/>
        </a:p>
      </dgm:t>
    </dgm:pt>
    <dgm:pt modelId="{CDEC918C-43A9-48DE-8D21-C266CAD80A31}" type="sibTrans" cxnId="{0BF9E882-05E7-4120-BE25-D1034E1B9496}">
      <dgm:prSet/>
      <dgm:spPr/>
      <dgm:t>
        <a:bodyPr/>
        <a:lstStyle/>
        <a:p>
          <a:endParaRPr lang="en-US"/>
        </a:p>
      </dgm:t>
    </dgm:pt>
    <dgm:pt modelId="{FD5F3C34-FCB2-49B7-A127-42BFFD9A6787}">
      <dgm:prSet custT="1"/>
      <dgm:spPr/>
      <dgm:t>
        <a:bodyPr/>
        <a:lstStyle/>
        <a:p>
          <a:pPr>
            <a:lnSpc>
              <a:spcPct val="100000"/>
            </a:lnSpc>
          </a:pPr>
          <a:r>
            <a:rPr lang="en-US" sz="3200" b="1" dirty="0">
              <a:solidFill>
                <a:schemeClr val="tx2">
                  <a:lumMod val="50000"/>
                </a:schemeClr>
              </a:solidFill>
            </a:rPr>
            <a:t>Implementing more sophisticated user feedback mechanisms to further improve the system's adaptability.</a:t>
          </a:r>
        </a:p>
      </dgm:t>
    </dgm:pt>
    <dgm:pt modelId="{37CDCB5F-C756-4481-BB9A-0052241DCDC8}" type="parTrans" cxnId="{EF62A824-25BA-445A-903C-68F39B9EFB67}">
      <dgm:prSet/>
      <dgm:spPr/>
      <dgm:t>
        <a:bodyPr/>
        <a:lstStyle/>
        <a:p>
          <a:endParaRPr lang="en-US"/>
        </a:p>
      </dgm:t>
    </dgm:pt>
    <dgm:pt modelId="{B1C4DEFE-AC75-4793-B113-FA6B50BDD47D}" type="sibTrans" cxnId="{EF62A824-25BA-445A-903C-68F39B9EFB67}">
      <dgm:prSet/>
      <dgm:spPr/>
      <dgm:t>
        <a:bodyPr/>
        <a:lstStyle/>
        <a:p>
          <a:endParaRPr lang="en-US"/>
        </a:p>
      </dgm:t>
    </dgm:pt>
    <dgm:pt modelId="{654F4E7E-5E10-4035-B6DA-2E6411A97E90}" type="pres">
      <dgm:prSet presAssocID="{6D50AD33-7686-49D8-8A58-A341D04FC759}" presName="root" presStyleCnt="0">
        <dgm:presLayoutVars>
          <dgm:dir/>
          <dgm:resizeHandles val="exact"/>
        </dgm:presLayoutVars>
      </dgm:prSet>
      <dgm:spPr/>
    </dgm:pt>
    <dgm:pt modelId="{3640EB89-B82C-47B8-B78F-301E8F2C31F6}" type="pres">
      <dgm:prSet presAssocID="{6CF02818-02E6-493A-B567-DFC02C348524}" presName="compNode" presStyleCnt="0"/>
      <dgm:spPr/>
    </dgm:pt>
    <dgm:pt modelId="{4DDBAA9C-91A4-487D-9816-2301B9E3340B}" type="pres">
      <dgm:prSet presAssocID="{6CF02818-02E6-493A-B567-DFC02C348524}" presName="bgRect" presStyleLbl="bgShp" presStyleIdx="0" presStyleCnt="3" custLinFactNeighborX="33437" custLinFactNeighborY="-11029"/>
      <dgm:spPr/>
    </dgm:pt>
    <dgm:pt modelId="{AE3D77AF-511B-445B-8A7D-79C85A59D55F}" type="pres">
      <dgm:prSet presAssocID="{6CF02818-02E6-493A-B567-DFC02C3485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EFFEE95-A530-4FA1-8E93-3DC78F1C0B55}" type="pres">
      <dgm:prSet presAssocID="{6CF02818-02E6-493A-B567-DFC02C348524}" presName="spaceRect" presStyleCnt="0"/>
      <dgm:spPr/>
    </dgm:pt>
    <dgm:pt modelId="{D9BF225C-2DE1-4D88-AA26-728C0604562B}" type="pres">
      <dgm:prSet presAssocID="{6CF02818-02E6-493A-B567-DFC02C348524}" presName="parTx" presStyleLbl="revTx" presStyleIdx="0" presStyleCnt="3">
        <dgm:presLayoutVars>
          <dgm:chMax val="0"/>
          <dgm:chPref val="0"/>
        </dgm:presLayoutVars>
      </dgm:prSet>
      <dgm:spPr/>
    </dgm:pt>
    <dgm:pt modelId="{DD807F32-84B9-48FC-AA26-710CC68EC461}" type="pres">
      <dgm:prSet presAssocID="{F3E0A9B7-3E3A-4E0D-A0E0-8A0B073D7895}" presName="sibTrans" presStyleCnt="0"/>
      <dgm:spPr/>
    </dgm:pt>
    <dgm:pt modelId="{669D861E-8E7A-4CAD-AC66-65FC29A2027E}" type="pres">
      <dgm:prSet presAssocID="{022B1ABD-6D43-4B93-AECA-963CE391AA91}" presName="compNode" presStyleCnt="0"/>
      <dgm:spPr/>
    </dgm:pt>
    <dgm:pt modelId="{A679D500-615E-450C-9D4E-87ECB3797D6B}" type="pres">
      <dgm:prSet presAssocID="{022B1ABD-6D43-4B93-AECA-963CE391AA91}" presName="bgRect" presStyleLbl="bgShp" presStyleIdx="1" presStyleCnt="3"/>
      <dgm:spPr/>
    </dgm:pt>
    <dgm:pt modelId="{BCC0FD3B-FD7D-447C-9F6F-2C04F6137461}" type="pres">
      <dgm:prSet presAssocID="{022B1ABD-6D43-4B93-AECA-963CE391AA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C09616DC-F6B5-4316-AD69-6B202359BB4F}" type="pres">
      <dgm:prSet presAssocID="{022B1ABD-6D43-4B93-AECA-963CE391AA91}" presName="spaceRect" presStyleCnt="0"/>
      <dgm:spPr/>
    </dgm:pt>
    <dgm:pt modelId="{F4A50E52-21E2-4E43-9640-0DA6292D2F63}" type="pres">
      <dgm:prSet presAssocID="{022B1ABD-6D43-4B93-AECA-963CE391AA91}" presName="parTx" presStyleLbl="revTx" presStyleIdx="1" presStyleCnt="3">
        <dgm:presLayoutVars>
          <dgm:chMax val="0"/>
          <dgm:chPref val="0"/>
        </dgm:presLayoutVars>
      </dgm:prSet>
      <dgm:spPr/>
    </dgm:pt>
    <dgm:pt modelId="{C75DB613-C1AA-497E-83E6-A2AF2CA7B66B}" type="pres">
      <dgm:prSet presAssocID="{CDEC918C-43A9-48DE-8D21-C266CAD80A31}" presName="sibTrans" presStyleCnt="0"/>
      <dgm:spPr/>
    </dgm:pt>
    <dgm:pt modelId="{3D004CA9-2C36-4509-837D-0F72594FC571}" type="pres">
      <dgm:prSet presAssocID="{FD5F3C34-FCB2-49B7-A127-42BFFD9A6787}" presName="compNode" presStyleCnt="0"/>
      <dgm:spPr/>
    </dgm:pt>
    <dgm:pt modelId="{AD203F00-944E-4E42-B8F4-38BBB35AB413}" type="pres">
      <dgm:prSet presAssocID="{FD5F3C34-FCB2-49B7-A127-42BFFD9A6787}" presName="bgRect" presStyleLbl="bgShp" presStyleIdx="2" presStyleCnt="3"/>
      <dgm:spPr/>
    </dgm:pt>
    <dgm:pt modelId="{8C9A0FCD-3024-4DF5-B630-A3B7F795AE2C}" type="pres">
      <dgm:prSet presAssocID="{FD5F3C34-FCB2-49B7-A127-42BFFD9A67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996AA674-1075-4532-A37B-9C8A7CB59720}" type="pres">
      <dgm:prSet presAssocID="{FD5F3C34-FCB2-49B7-A127-42BFFD9A6787}" presName="spaceRect" presStyleCnt="0"/>
      <dgm:spPr/>
    </dgm:pt>
    <dgm:pt modelId="{3C63731A-6C8A-4C8C-A7D2-7BF091B42A72}" type="pres">
      <dgm:prSet presAssocID="{FD5F3C34-FCB2-49B7-A127-42BFFD9A6787}" presName="parTx" presStyleLbl="revTx" presStyleIdx="2" presStyleCnt="3">
        <dgm:presLayoutVars>
          <dgm:chMax val="0"/>
          <dgm:chPref val="0"/>
        </dgm:presLayoutVars>
      </dgm:prSet>
      <dgm:spPr/>
    </dgm:pt>
  </dgm:ptLst>
  <dgm:cxnLst>
    <dgm:cxn modelId="{34978905-F164-49D7-B846-953AB05E40E3}" srcId="{6D50AD33-7686-49D8-8A58-A341D04FC759}" destId="{6CF02818-02E6-493A-B567-DFC02C348524}" srcOrd="0" destOrd="0" parTransId="{2F484F4C-A7AA-4F1A-8F7F-C34C9A1D1B90}" sibTransId="{F3E0A9B7-3E3A-4E0D-A0E0-8A0B073D7895}"/>
    <dgm:cxn modelId="{EF62A824-25BA-445A-903C-68F39B9EFB67}" srcId="{6D50AD33-7686-49D8-8A58-A341D04FC759}" destId="{FD5F3C34-FCB2-49B7-A127-42BFFD9A6787}" srcOrd="2" destOrd="0" parTransId="{37CDCB5F-C756-4481-BB9A-0052241DCDC8}" sibTransId="{B1C4DEFE-AC75-4793-B113-FA6B50BDD47D}"/>
    <dgm:cxn modelId="{D63BE938-BB81-48EC-B5C3-10DFF392FC30}" type="presOf" srcId="{6D50AD33-7686-49D8-8A58-A341D04FC759}" destId="{654F4E7E-5E10-4035-B6DA-2E6411A97E90}" srcOrd="0" destOrd="0" presId="urn:microsoft.com/office/officeart/2018/2/layout/IconVerticalSolidList"/>
    <dgm:cxn modelId="{7A147A81-1575-4380-9FF9-1255A2BE85D6}" type="presOf" srcId="{FD5F3C34-FCB2-49B7-A127-42BFFD9A6787}" destId="{3C63731A-6C8A-4C8C-A7D2-7BF091B42A72}" srcOrd="0" destOrd="0" presId="urn:microsoft.com/office/officeart/2018/2/layout/IconVerticalSolidList"/>
    <dgm:cxn modelId="{0BF9E882-05E7-4120-BE25-D1034E1B9496}" srcId="{6D50AD33-7686-49D8-8A58-A341D04FC759}" destId="{022B1ABD-6D43-4B93-AECA-963CE391AA91}" srcOrd="1" destOrd="0" parTransId="{FAB861BD-9459-44E7-8C42-9EDFC0956ED9}" sibTransId="{CDEC918C-43A9-48DE-8D21-C266CAD80A31}"/>
    <dgm:cxn modelId="{B9A6569C-4555-434B-B5AD-4B1719F29554}" type="presOf" srcId="{6CF02818-02E6-493A-B567-DFC02C348524}" destId="{D9BF225C-2DE1-4D88-AA26-728C0604562B}" srcOrd="0" destOrd="0" presId="urn:microsoft.com/office/officeart/2018/2/layout/IconVerticalSolidList"/>
    <dgm:cxn modelId="{F9D0D3C5-2999-46C7-A1EB-F3B09CFA53A7}" type="presOf" srcId="{022B1ABD-6D43-4B93-AECA-963CE391AA91}" destId="{F4A50E52-21E2-4E43-9640-0DA6292D2F63}" srcOrd="0" destOrd="0" presId="urn:microsoft.com/office/officeart/2018/2/layout/IconVerticalSolidList"/>
    <dgm:cxn modelId="{807CB7BB-0623-42B1-BA87-6F9CD58E92E6}" type="presParOf" srcId="{654F4E7E-5E10-4035-B6DA-2E6411A97E90}" destId="{3640EB89-B82C-47B8-B78F-301E8F2C31F6}" srcOrd="0" destOrd="0" presId="urn:microsoft.com/office/officeart/2018/2/layout/IconVerticalSolidList"/>
    <dgm:cxn modelId="{DABC25B0-ACB5-4F05-BA35-BF02999749DF}" type="presParOf" srcId="{3640EB89-B82C-47B8-B78F-301E8F2C31F6}" destId="{4DDBAA9C-91A4-487D-9816-2301B9E3340B}" srcOrd="0" destOrd="0" presId="urn:microsoft.com/office/officeart/2018/2/layout/IconVerticalSolidList"/>
    <dgm:cxn modelId="{4C845734-D75C-4644-A531-32FA60AE93B1}" type="presParOf" srcId="{3640EB89-B82C-47B8-B78F-301E8F2C31F6}" destId="{AE3D77AF-511B-445B-8A7D-79C85A59D55F}" srcOrd="1" destOrd="0" presId="urn:microsoft.com/office/officeart/2018/2/layout/IconVerticalSolidList"/>
    <dgm:cxn modelId="{9659296B-4C36-4F56-8401-5D04CDCC48CA}" type="presParOf" srcId="{3640EB89-B82C-47B8-B78F-301E8F2C31F6}" destId="{EEFFEE95-A530-4FA1-8E93-3DC78F1C0B55}" srcOrd="2" destOrd="0" presId="urn:microsoft.com/office/officeart/2018/2/layout/IconVerticalSolidList"/>
    <dgm:cxn modelId="{0CE24BA5-9E0C-4FAF-93DF-B0EF0DB2A52D}" type="presParOf" srcId="{3640EB89-B82C-47B8-B78F-301E8F2C31F6}" destId="{D9BF225C-2DE1-4D88-AA26-728C0604562B}" srcOrd="3" destOrd="0" presId="urn:microsoft.com/office/officeart/2018/2/layout/IconVerticalSolidList"/>
    <dgm:cxn modelId="{6FC20109-9FCB-4A40-A41E-FB1428EF6163}" type="presParOf" srcId="{654F4E7E-5E10-4035-B6DA-2E6411A97E90}" destId="{DD807F32-84B9-48FC-AA26-710CC68EC461}" srcOrd="1" destOrd="0" presId="urn:microsoft.com/office/officeart/2018/2/layout/IconVerticalSolidList"/>
    <dgm:cxn modelId="{394BA2B5-2030-4493-95B1-7F8D6FD6651E}" type="presParOf" srcId="{654F4E7E-5E10-4035-B6DA-2E6411A97E90}" destId="{669D861E-8E7A-4CAD-AC66-65FC29A2027E}" srcOrd="2" destOrd="0" presId="urn:microsoft.com/office/officeart/2018/2/layout/IconVerticalSolidList"/>
    <dgm:cxn modelId="{2CF8E2F0-33BF-44C0-9982-FA05F5C55AFD}" type="presParOf" srcId="{669D861E-8E7A-4CAD-AC66-65FC29A2027E}" destId="{A679D500-615E-450C-9D4E-87ECB3797D6B}" srcOrd="0" destOrd="0" presId="urn:microsoft.com/office/officeart/2018/2/layout/IconVerticalSolidList"/>
    <dgm:cxn modelId="{0F0B65FB-770A-40C8-A41B-00C4BF043787}" type="presParOf" srcId="{669D861E-8E7A-4CAD-AC66-65FC29A2027E}" destId="{BCC0FD3B-FD7D-447C-9F6F-2C04F6137461}" srcOrd="1" destOrd="0" presId="urn:microsoft.com/office/officeart/2018/2/layout/IconVerticalSolidList"/>
    <dgm:cxn modelId="{75C00FCD-16B4-4161-A019-F1D13E081112}" type="presParOf" srcId="{669D861E-8E7A-4CAD-AC66-65FC29A2027E}" destId="{C09616DC-F6B5-4316-AD69-6B202359BB4F}" srcOrd="2" destOrd="0" presId="urn:microsoft.com/office/officeart/2018/2/layout/IconVerticalSolidList"/>
    <dgm:cxn modelId="{80D0FDB0-E900-455A-ADA2-639CBC65A153}" type="presParOf" srcId="{669D861E-8E7A-4CAD-AC66-65FC29A2027E}" destId="{F4A50E52-21E2-4E43-9640-0DA6292D2F63}" srcOrd="3" destOrd="0" presId="urn:microsoft.com/office/officeart/2018/2/layout/IconVerticalSolidList"/>
    <dgm:cxn modelId="{A60277BF-93E4-41EC-989D-EE7BB1C9CE1D}" type="presParOf" srcId="{654F4E7E-5E10-4035-B6DA-2E6411A97E90}" destId="{C75DB613-C1AA-497E-83E6-A2AF2CA7B66B}" srcOrd="3" destOrd="0" presId="urn:microsoft.com/office/officeart/2018/2/layout/IconVerticalSolidList"/>
    <dgm:cxn modelId="{7C374CF2-5F31-4128-A105-227A0CF668B1}" type="presParOf" srcId="{654F4E7E-5E10-4035-B6DA-2E6411A97E90}" destId="{3D004CA9-2C36-4509-837D-0F72594FC571}" srcOrd="4" destOrd="0" presId="urn:microsoft.com/office/officeart/2018/2/layout/IconVerticalSolidList"/>
    <dgm:cxn modelId="{5CD45FB9-B53E-4B76-814E-FB16FC62D8D5}" type="presParOf" srcId="{3D004CA9-2C36-4509-837D-0F72594FC571}" destId="{AD203F00-944E-4E42-B8F4-38BBB35AB413}" srcOrd="0" destOrd="0" presId="urn:microsoft.com/office/officeart/2018/2/layout/IconVerticalSolidList"/>
    <dgm:cxn modelId="{22014B69-798F-40CB-83A5-43C39809C26D}" type="presParOf" srcId="{3D004CA9-2C36-4509-837D-0F72594FC571}" destId="{8C9A0FCD-3024-4DF5-B630-A3B7F795AE2C}" srcOrd="1" destOrd="0" presId="urn:microsoft.com/office/officeart/2018/2/layout/IconVerticalSolidList"/>
    <dgm:cxn modelId="{4527F511-8F8E-4888-8526-3278079CB4B8}" type="presParOf" srcId="{3D004CA9-2C36-4509-837D-0F72594FC571}" destId="{996AA674-1075-4532-A37B-9C8A7CB59720}" srcOrd="2" destOrd="0" presId="urn:microsoft.com/office/officeart/2018/2/layout/IconVerticalSolidList"/>
    <dgm:cxn modelId="{AEBCDAB2-0267-413B-B3D5-CD01B160ADF6}" type="presParOf" srcId="{3D004CA9-2C36-4509-837D-0F72594FC571}" destId="{3C63731A-6C8A-4C8C-A7D2-7BF091B42A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A87A9-FFAE-FB45-B9B5-2D7FA3C53764}">
      <dsp:nvSpPr>
        <dsp:cNvPr id="0" name=""/>
        <dsp:cNvSpPr/>
      </dsp:nvSpPr>
      <dsp:spPr>
        <a:xfrm>
          <a:off x="0" y="0"/>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C39C8B-E150-F74B-88ED-81B45C12A6A7}">
      <dsp:nvSpPr>
        <dsp:cNvPr id="0" name=""/>
        <dsp:cNvSpPr/>
      </dsp:nvSpPr>
      <dsp:spPr>
        <a:xfrm>
          <a:off x="0" y="0"/>
          <a:ext cx="11506200" cy="142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tx2">
                  <a:lumMod val="50000"/>
                </a:schemeClr>
              </a:solidFill>
            </a:rPr>
            <a:t>ODSL</a:t>
          </a:r>
          <a:r>
            <a:rPr lang="en-US" sz="3500" b="0" kern="1200" dirty="0">
              <a:solidFill>
                <a:schemeClr val="tx2">
                  <a:lumMod val="50000"/>
                </a:schemeClr>
              </a:solidFill>
            </a:rPr>
            <a:t>: (Office DSL) A domain-specific language for office productivity tasks.</a:t>
          </a:r>
        </a:p>
      </dsp:txBody>
      <dsp:txXfrm>
        <a:off x="0" y="0"/>
        <a:ext cx="11506200" cy="1428551"/>
      </dsp:txXfrm>
    </dsp:sp>
    <dsp:sp modelId="{480D5C64-F47E-604A-B23A-43EF0D3CF523}">
      <dsp:nvSpPr>
        <dsp:cNvPr id="0" name=""/>
        <dsp:cNvSpPr/>
      </dsp:nvSpPr>
      <dsp:spPr>
        <a:xfrm>
          <a:off x="0" y="1428551"/>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FB1DAF-1DE3-B44F-8067-9913D231985B}">
      <dsp:nvSpPr>
        <dsp:cNvPr id="0" name=""/>
        <dsp:cNvSpPr/>
      </dsp:nvSpPr>
      <dsp:spPr>
        <a:xfrm>
          <a:off x="0" y="1428551"/>
          <a:ext cx="11506200" cy="142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tx2">
                  <a:lumMod val="50000"/>
                </a:schemeClr>
              </a:solidFill>
            </a:rPr>
            <a:t>Jigsaw Tool: </a:t>
          </a:r>
          <a:r>
            <a:rPr lang="en-US" sz="3500" b="0" kern="1200" dirty="0">
              <a:solidFill>
                <a:schemeClr val="tx2">
                  <a:lumMod val="50000"/>
                </a:schemeClr>
              </a:solidFill>
            </a:rPr>
            <a:t>A tool designed for synthesizing DSLs for data manipulation using pandas.</a:t>
          </a:r>
        </a:p>
      </dsp:txBody>
      <dsp:txXfrm>
        <a:off x="0" y="1428551"/>
        <a:ext cx="11506200" cy="1428551"/>
      </dsp:txXfrm>
    </dsp:sp>
    <dsp:sp modelId="{F4921FF0-B55E-4946-A650-25577F929BBC}">
      <dsp:nvSpPr>
        <dsp:cNvPr id="0" name=""/>
        <dsp:cNvSpPr/>
      </dsp:nvSpPr>
      <dsp:spPr>
        <a:xfrm>
          <a:off x="0" y="2857103"/>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F25AC-07C9-6F4F-8E84-1319A9E19164}">
      <dsp:nvSpPr>
        <dsp:cNvPr id="0" name=""/>
        <dsp:cNvSpPr/>
      </dsp:nvSpPr>
      <dsp:spPr>
        <a:xfrm>
          <a:off x="0" y="2857103"/>
          <a:ext cx="11506200" cy="142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tx2">
                  <a:lumMod val="50000"/>
                </a:schemeClr>
              </a:solidFill>
            </a:rPr>
            <a:t>Python Libraries: </a:t>
          </a:r>
          <a:r>
            <a:rPr lang="en-US" sz="3500" b="0" kern="1200" dirty="0">
              <a:solidFill>
                <a:schemeClr val="tx2">
                  <a:lumMod val="50000"/>
                </a:schemeClr>
              </a:solidFill>
            </a:rPr>
            <a:t>`python-pptx` for generating presentations, &amp;#39;OpenAI&amp;#39; for integrating with ChatGPT.</a:t>
          </a:r>
        </a:p>
      </dsp:txBody>
      <dsp:txXfrm>
        <a:off x="0" y="2857103"/>
        <a:ext cx="11506200" cy="1428551"/>
      </dsp:txXfrm>
    </dsp:sp>
    <dsp:sp modelId="{1B447496-09E0-E445-BDDF-2D63234837EF}">
      <dsp:nvSpPr>
        <dsp:cNvPr id="0" name=""/>
        <dsp:cNvSpPr/>
      </dsp:nvSpPr>
      <dsp:spPr>
        <a:xfrm>
          <a:off x="0" y="4285655"/>
          <a:ext cx="115062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6CC9CD-5728-154B-BCCE-6913408C1651}">
      <dsp:nvSpPr>
        <dsp:cNvPr id="0" name=""/>
        <dsp:cNvSpPr/>
      </dsp:nvSpPr>
      <dsp:spPr>
        <a:xfrm>
          <a:off x="0" y="4285655"/>
          <a:ext cx="11506200" cy="142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tx2">
                  <a:lumMod val="50000"/>
                </a:schemeClr>
              </a:solidFill>
            </a:rPr>
            <a:t>Datasets: </a:t>
          </a:r>
          <a:r>
            <a:rPr lang="en-US" sz="3500" b="0" kern="1200" dirty="0">
              <a:solidFill>
                <a:schemeClr val="tx2">
                  <a:lumMod val="50000"/>
                </a:schemeClr>
              </a:solidFill>
            </a:rPr>
            <a:t>Custom datasets for testing DSL commands and their effectiveness.</a:t>
          </a:r>
        </a:p>
      </dsp:txBody>
      <dsp:txXfrm>
        <a:off x="0" y="4285655"/>
        <a:ext cx="11506200" cy="142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BAA9C-91A4-487D-9816-2301B9E3340B}">
      <dsp:nvSpPr>
        <dsp:cNvPr id="0" name=""/>
        <dsp:cNvSpPr/>
      </dsp:nvSpPr>
      <dsp:spPr>
        <a:xfrm>
          <a:off x="0" y="0"/>
          <a:ext cx="9438825" cy="2284302"/>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D77AF-511B-445B-8A7D-79C85A59D55F}">
      <dsp:nvSpPr>
        <dsp:cNvPr id="0" name=""/>
        <dsp:cNvSpPr/>
      </dsp:nvSpPr>
      <dsp:spPr>
        <a:xfrm>
          <a:off x="691001" y="520636"/>
          <a:ext cx="1257594" cy="1256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F225C-2DE1-4D88-AA26-728C0604562B}">
      <dsp:nvSpPr>
        <dsp:cNvPr id="0" name=""/>
        <dsp:cNvSpPr/>
      </dsp:nvSpPr>
      <dsp:spPr>
        <a:xfrm>
          <a:off x="2639597" y="6668"/>
          <a:ext cx="6660567" cy="2286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92" tIns="241992" rIns="241992" bIns="241992" numCol="1" spcCol="1270" anchor="ctr" anchorCtr="0">
          <a:noAutofit/>
        </a:bodyPr>
        <a:lstStyle/>
        <a:p>
          <a:pPr marL="0" lvl="0" indent="0" algn="l" defTabSz="1778000">
            <a:lnSpc>
              <a:spcPct val="100000"/>
            </a:lnSpc>
            <a:spcBef>
              <a:spcPct val="0"/>
            </a:spcBef>
            <a:spcAft>
              <a:spcPct val="35000"/>
            </a:spcAft>
            <a:buNone/>
          </a:pPr>
          <a:r>
            <a:rPr lang="en-US" sz="4000" b="1" kern="1200" dirty="0">
              <a:solidFill>
                <a:schemeClr val="tx2">
                  <a:lumMod val="50000"/>
                </a:schemeClr>
              </a:solidFill>
            </a:rPr>
            <a:t>Expanding the DSL to cover more functionalities.</a:t>
          </a:r>
        </a:p>
      </dsp:txBody>
      <dsp:txXfrm>
        <a:off x="2639597" y="6668"/>
        <a:ext cx="6660567" cy="2286535"/>
      </dsp:txXfrm>
    </dsp:sp>
    <dsp:sp modelId="{A679D500-615E-450C-9D4E-87ECB3797D6B}">
      <dsp:nvSpPr>
        <dsp:cNvPr id="0" name=""/>
        <dsp:cNvSpPr/>
      </dsp:nvSpPr>
      <dsp:spPr>
        <a:xfrm>
          <a:off x="0" y="2831211"/>
          <a:ext cx="9438825" cy="2284302"/>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0FD3B-FD7D-447C-9F6F-2C04F6137461}">
      <dsp:nvSpPr>
        <dsp:cNvPr id="0" name=""/>
        <dsp:cNvSpPr/>
      </dsp:nvSpPr>
      <dsp:spPr>
        <a:xfrm>
          <a:off x="691001" y="3345179"/>
          <a:ext cx="1257594" cy="1256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50E52-21E2-4E43-9640-0DA6292D2F63}">
      <dsp:nvSpPr>
        <dsp:cNvPr id="0" name=""/>
        <dsp:cNvSpPr/>
      </dsp:nvSpPr>
      <dsp:spPr>
        <a:xfrm>
          <a:off x="2639597" y="2831211"/>
          <a:ext cx="6660567" cy="2286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92" tIns="241992" rIns="241992" bIns="241992" numCol="1" spcCol="1270" anchor="ctr" anchorCtr="0">
          <a:noAutofit/>
        </a:bodyPr>
        <a:lstStyle/>
        <a:p>
          <a:pPr marL="0" lvl="0" indent="0" algn="l" defTabSz="1600200">
            <a:lnSpc>
              <a:spcPct val="100000"/>
            </a:lnSpc>
            <a:spcBef>
              <a:spcPct val="0"/>
            </a:spcBef>
            <a:spcAft>
              <a:spcPct val="35000"/>
            </a:spcAft>
            <a:buNone/>
          </a:pPr>
          <a:r>
            <a:rPr lang="en-US" sz="3600" b="1" kern="1200" dirty="0">
              <a:solidFill>
                <a:schemeClr val="tx2">
                  <a:lumMod val="50000"/>
                </a:schemeClr>
              </a:solidFill>
            </a:rPr>
            <a:t>Enhancing the transformation logic to handle a wider range of natural language inputs.</a:t>
          </a:r>
        </a:p>
      </dsp:txBody>
      <dsp:txXfrm>
        <a:off x="2639597" y="2831211"/>
        <a:ext cx="6660567" cy="2286535"/>
      </dsp:txXfrm>
    </dsp:sp>
    <dsp:sp modelId="{AD203F00-944E-4E42-B8F4-38BBB35AB413}">
      <dsp:nvSpPr>
        <dsp:cNvPr id="0" name=""/>
        <dsp:cNvSpPr/>
      </dsp:nvSpPr>
      <dsp:spPr>
        <a:xfrm>
          <a:off x="0" y="5655755"/>
          <a:ext cx="9438825" cy="2284302"/>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A0FCD-3024-4DF5-B630-A3B7F795AE2C}">
      <dsp:nvSpPr>
        <dsp:cNvPr id="0" name=""/>
        <dsp:cNvSpPr/>
      </dsp:nvSpPr>
      <dsp:spPr>
        <a:xfrm>
          <a:off x="691676" y="6169723"/>
          <a:ext cx="1257594" cy="1256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63731A-6C8A-4C8C-A7D2-7BF091B42A72}">
      <dsp:nvSpPr>
        <dsp:cNvPr id="0" name=""/>
        <dsp:cNvSpPr/>
      </dsp:nvSpPr>
      <dsp:spPr>
        <a:xfrm>
          <a:off x="2640948" y="5655755"/>
          <a:ext cx="6660567" cy="2286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92" tIns="241992" rIns="241992" bIns="241992" numCol="1" spcCol="1270" anchor="ctr" anchorCtr="0">
          <a:noAutofit/>
        </a:bodyPr>
        <a:lstStyle/>
        <a:p>
          <a:pPr marL="0" lvl="0" indent="0" algn="l" defTabSz="1422400">
            <a:lnSpc>
              <a:spcPct val="100000"/>
            </a:lnSpc>
            <a:spcBef>
              <a:spcPct val="0"/>
            </a:spcBef>
            <a:spcAft>
              <a:spcPct val="35000"/>
            </a:spcAft>
            <a:buNone/>
          </a:pPr>
          <a:r>
            <a:rPr lang="en-US" sz="3200" b="1" kern="1200" dirty="0">
              <a:solidFill>
                <a:schemeClr val="tx2">
                  <a:lumMod val="50000"/>
                </a:schemeClr>
              </a:solidFill>
            </a:rPr>
            <a:t>Implementing more sophisticated user feedback mechanisms to further improve the system's adaptability.</a:t>
          </a:r>
        </a:p>
      </dsp:txBody>
      <dsp:txXfrm>
        <a:off x="2640948" y="5655755"/>
        <a:ext cx="6660567" cy="2286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tmp"/><Relationship Id="rId7" Type="http://schemas.openxmlformats.org/officeDocument/2006/relationships/image" Target="../media/image54.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tmp"/><Relationship Id="rId4" Type="http://schemas.openxmlformats.org/officeDocument/2006/relationships/image" Target="../media/image51.tmp"/><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61.svg"/><Relationship Id="rId4" Type="http://schemas.openxmlformats.org/officeDocument/2006/relationships/image" Target="../media/image56.sv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6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png"/><Relationship Id="rId5" Type="http://schemas.openxmlformats.org/officeDocument/2006/relationships/image" Target="../media/image43.svg"/><Relationship Id="rId10" Type="http://schemas.openxmlformats.org/officeDocument/2006/relationships/image" Target="../media/image5.png"/><Relationship Id="rId4" Type="http://schemas.openxmlformats.org/officeDocument/2006/relationships/image" Target="../media/image42.pn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sp>
        <p:nvSpPr>
          <p:cNvPr id="14" name="TextBox 14"/>
          <p:cNvSpPr txBox="1"/>
          <p:nvPr/>
        </p:nvSpPr>
        <p:spPr>
          <a:xfrm>
            <a:off x="0" y="1119566"/>
            <a:ext cx="18288000" cy="1898533"/>
          </a:xfrm>
          <a:prstGeom prst="rect">
            <a:avLst/>
          </a:prstGeom>
        </p:spPr>
        <p:txBody>
          <a:bodyPr wrap="square" lIns="0" tIns="0" rIns="0" bIns="0" rtlCol="0" anchor="t">
            <a:spAutoFit/>
          </a:bodyPr>
          <a:lstStyle/>
          <a:p>
            <a:pPr algn="ctr">
              <a:lnSpc>
                <a:spcPts val="15866"/>
              </a:lnSpc>
            </a:pPr>
            <a:r>
              <a:rPr lang="en-US" sz="9600" spc="-1133" dirty="0">
                <a:solidFill>
                  <a:srgbClr val="0B4E7C"/>
                </a:solidFill>
                <a:latin typeface="Abadi Extra Light" panose="020B0204020104020204" pitchFamily="34" charset="0"/>
                <a:ea typeface="Rustic Printed"/>
                <a:cs typeface="Amatic SC" panose="00000500000000000000" pitchFamily="2" charset="-79"/>
                <a:sym typeface="Rustic Printed"/>
              </a:rPr>
              <a:t>R e s e a r c h  S t u d y</a:t>
            </a:r>
          </a:p>
        </p:txBody>
      </p:sp>
      <p:sp>
        <p:nvSpPr>
          <p:cNvPr id="16" name="TextBox 16"/>
          <p:cNvSpPr txBox="1"/>
          <p:nvPr/>
        </p:nvSpPr>
        <p:spPr>
          <a:xfrm>
            <a:off x="3966195" y="8513865"/>
            <a:ext cx="10355609" cy="492443"/>
          </a:xfrm>
          <a:prstGeom prst="rect">
            <a:avLst/>
          </a:prstGeom>
          <a:solidFill>
            <a:srgbClr val="77C4B5"/>
          </a:solidFill>
        </p:spPr>
        <p:txBody>
          <a:bodyPr lIns="0" tIns="0" rIns="0" bIns="0" rtlCol="0" anchor="t">
            <a:spAutoFit/>
          </a:bodyPr>
          <a:lstStyle/>
          <a:p>
            <a:pPr algn="ctr"/>
            <a:r>
              <a:rPr lang="en-US" sz="3200" b="1" dirty="0">
                <a:solidFill>
                  <a:srgbClr val="1F497D"/>
                </a:solidFill>
              </a:rPr>
              <a:t>Group 06 (GOAT &amp; LIONS)</a:t>
            </a:r>
          </a:p>
        </p:txBody>
      </p:sp>
      <p:pic>
        <p:nvPicPr>
          <p:cNvPr id="1026" name="Picture 2" descr="Microsoft office - Social media &amp; Logos Icons">
            <a:extLst>
              <a:ext uri="{FF2B5EF4-FFF2-40B4-BE49-F238E27FC236}">
                <a16:creationId xmlns:a16="http://schemas.microsoft.com/office/drawing/2014/main" id="{216BD07A-B286-E106-5DCC-D979D20CB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653" y="170748"/>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Chatgpt Green Circular Logo SVG, PNG Icon, Symbol. Download Image.">
            <a:extLst>
              <a:ext uri="{FF2B5EF4-FFF2-40B4-BE49-F238E27FC236}">
                <a16:creationId xmlns:a16="http://schemas.microsoft.com/office/drawing/2014/main" id="{DD20300D-FFDE-D9DB-32C1-F970D0F7E8A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190"/>
          <a:stretch/>
        </p:blipFill>
        <p:spPr bwMode="auto">
          <a:xfrm>
            <a:off x="15200660" y="8321092"/>
            <a:ext cx="1830813" cy="1644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Free download on Iconfinder">
            <a:extLst>
              <a:ext uri="{FF2B5EF4-FFF2-40B4-BE49-F238E27FC236}">
                <a16:creationId xmlns:a16="http://schemas.microsoft.com/office/drawing/2014/main" id="{2F516574-3625-C0EF-DD5E-EF502403C6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715" y="1866900"/>
            <a:ext cx="1597875" cy="1597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 Free social media icons">
            <a:extLst>
              <a:ext uri="{FF2B5EF4-FFF2-40B4-BE49-F238E27FC236}">
                <a16:creationId xmlns:a16="http://schemas.microsoft.com/office/drawing/2014/main" id="{50684DE4-0999-3D72-A8EF-ACB29721DC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68466" y="6869609"/>
            <a:ext cx="1644256" cy="1644256"/>
          </a:xfrm>
          <a:prstGeom prst="rect">
            <a:avLst/>
          </a:prstGeom>
          <a:noFill/>
          <a:extLst>
            <a:ext uri="{909E8E84-426E-40DD-AFC4-6F175D3DCCD1}">
              <a14:hiddenFill xmlns:a14="http://schemas.microsoft.com/office/drawing/2010/main">
                <a:solidFill>
                  <a:srgbClr val="FFFFFF"/>
                </a:solidFill>
              </a14:hiddenFill>
            </a:ext>
          </a:extLst>
        </p:spPr>
      </p:pic>
      <p:sp>
        <p:nvSpPr>
          <p:cNvPr id="28" name="תיבת טקסט 27">
            <a:extLst>
              <a:ext uri="{FF2B5EF4-FFF2-40B4-BE49-F238E27FC236}">
                <a16:creationId xmlns:a16="http://schemas.microsoft.com/office/drawing/2014/main" id="{694A1312-33D0-E34C-8A70-4D03D3A825DA}"/>
              </a:ext>
            </a:extLst>
          </p:cNvPr>
          <p:cNvSpPr txBox="1"/>
          <p:nvPr/>
        </p:nvSpPr>
        <p:spPr>
          <a:xfrm>
            <a:off x="-304800" y="3464775"/>
            <a:ext cx="19507200" cy="3012363"/>
          </a:xfrm>
          <a:prstGeom prst="rect">
            <a:avLst/>
          </a:prstGeom>
          <a:noFill/>
        </p:spPr>
        <p:txBody>
          <a:bodyPr wrap="square">
            <a:spAutoFit/>
          </a:bodyPr>
          <a:lstStyle/>
          <a:p>
            <a:pPr algn="ctr">
              <a:lnSpc>
                <a:spcPct val="150000"/>
              </a:lnSpc>
            </a:pPr>
            <a:r>
              <a:rPr lang="en-US" sz="6600" dirty="0">
                <a:solidFill>
                  <a:srgbClr val="1F497D"/>
                </a:solidFill>
                <a:latin typeface="Aharoni" panose="02010803020104030203" pitchFamily="2" charset="-79"/>
                <a:cs typeface="Aharoni" panose="02010803020104030203" pitchFamily="2" charset="-79"/>
              </a:rPr>
              <a:t>Enhancing Code Generation with DSLs</a:t>
            </a:r>
            <a:br>
              <a:rPr lang="en-US" sz="6600" dirty="0">
                <a:solidFill>
                  <a:srgbClr val="1F497D"/>
                </a:solidFill>
                <a:latin typeface="Aharoni" panose="02010803020104030203" pitchFamily="2" charset="-79"/>
                <a:cs typeface="Aharoni" panose="02010803020104030203" pitchFamily="2" charset="-79"/>
              </a:rPr>
            </a:br>
            <a:r>
              <a:rPr lang="en-US" sz="6600" dirty="0">
                <a:solidFill>
                  <a:srgbClr val="1F497D"/>
                </a:solidFill>
                <a:latin typeface="Aharoni" panose="02010803020104030203" pitchFamily="2" charset="-79"/>
                <a:cs typeface="Aharoni" panose="02010803020104030203" pitchFamily="2" charset="-79"/>
              </a:rPr>
              <a:t>and Program Synthesis Techniques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he-IL"/>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תיבת טקסט 10">
            <a:extLst>
              <a:ext uri="{FF2B5EF4-FFF2-40B4-BE49-F238E27FC236}">
                <a16:creationId xmlns:a16="http://schemas.microsoft.com/office/drawing/2014/main" id="{22B7863A-ABD1-C0C9-D5A6-F10B17F0FE27}"/>
              </a:ext>
            </a:extLst>
          </p:cNvPr>
          <p:cNvSpPr txBox="1"/>
          <p:nvPr/>
        </p:nvSpPr>
        <p:spPr>
          <a:xfrm>
            <a:off x="1524000" y="1257300"/>
            <a:ext cx="9144000" cy="8402300"/>
          </a:xfrm>
          <a:prstGeom prst="rect">
            <a:avLst/>
          </a:prstGeom>
          <a:noFill/>
        </p:spPr>
        <p:txBody>
          <a:bodyPr wrap="square">
            <a:spAutoFit/>
          </a:bodyPr>
          <a:lstStyle/>
          <a:p>
            <a:r>
              <a:rPr lang="he-IL" b="1" dirty="0" err="1">
                <a:solidFill>
                  <a:schemeClr val="bg1"/>
                </a:solidFill>
              </a:rPr>
              <a:t>import</a:t>
            </a:r>
            <a:r>
              <a:rPr lang="he-IL" b="1" dirty="0">
                <a:solidFill>
                  <a:schemeClr val="bg1"/>
                </a:solidFill>
              </a:rPr>
              <a:t> </a:t>
            </a:r>
            <a:r>
              <a:rPr lang="he-IL" b="1" dirty="0" err="1">
                <a:solidFill>
                  <a:schemeClr val="bg1"/>
                </a:solidFill>
              </a:rPr>
              <a:t>openai</a:t>
            </a:r>
            <a:endParaRPr lang="he-IL" b="1" dirty="0">
              <a:solidFill>
                <a:schemeClr val="bg1"/>
              </a:solidFill>
            </a:endParaRPr>
          </a:p>
          <a:p>
            <a:r>
              <a:rPr lang="he-IL" b="1" dirty="0" err="1">
                <a:solidFill>
                  <a:schemeClr val="bg1"/>
                </a:solidFill>
              </a:rPr>
              <a:t>import</a:t>
            </a:r>
            <a:r>
              <a:rPr lang="he-IL" b="1" dirty="0">
                <a:solidFill>
                  <a:schemeClr val="bg1"/>
                </a:solidFill>
              </a:rPr>
              <a:t> </a:t>
            </a:r>
            <a:r>
              <a:rPr lang="he-IL" b="1" dirty="0" err="1">
                <a:solidFill>
                  <a:schemeClr val="bg1"/>
                </a:solidFill>
              </a:rPr>
              <a:t>os</a:t>
            </a:r>
            <a:endParaRPr lang="he-IL" b="1" dirty="0">
              <a:solidFill>
                <a:schemeClr val="bg1"/>
              </a:solidFill>
            </a:endParaRPr>
          </a:p>
          <a:p>
            <a:r>
              <a:rPr lang="he-IL" b="1" dirty="0" err="1">
                <a:solidFill>
                  <a:schemeClr val="bg1"/>
                </a:solidFill>
              </a:rPr>
              <a:t>from</a:t>
            </a:r>
            <a:r>
              <a:rPr lang="he-IL" b="1" dirty="0">
                <a:solidFill>
                  <a:schemeClr val="bg1"/>
                </a:solidFill>
              </a:rPr>
              <a:t> </a:t>
            </a:r>
            <a:r>
              <a:rPr lang="he-IL" b="1" dirty="0" err="1">
                <a:solidFill>
                  <a:schemeClr val="bg1"/>
                </a:solidFill>
              </a:rPr>
              <a:t>pptx</a:t>
            </a:r>
            <a:r>
              <a:rPr lang="he-IL" b="1" dirty="0">
                <a:solidFill>
                  <a:schemeClr val="bg1"/>
                </a:solidFill>
              </a:rPr>
              <a:t> </a:t>
            </a:r>
            <a:r>
              <a:rPr lang="he-IL" b="1" dirty="0" err="1">
                <a:solidFill>
                  <a:schemeClr val="bg1"/>
                </a:solidFill>
              </a:rPr>
              <a:t>import</a:t>
            </a:r>
            <a:r>
              <a:rPr lang="he-IL" b="1" dirty="0">
                <a:solidFill>
                  <a:schemeClr val="bg1"/>
                </a:solidFill>
              </a:rPr>
              <a:t> </a:t>
            </a:r>
            <a:r>
              <a:rPr lang="he-IL" b="1" dirty="0" err="1">
                <a:solidFill>
                  <a:schemeClr val="bg1"/>
                </a:solidFill>
              </a:rPr>
              <a:t>Presentation</a:t>
            </a:r>
            <a:endParaRPr lang="he-IL" b="1" dirty="0">
              <a:solidFill>
                <a:schemeClr val="bg1"/>
              </a:solidFill>
            </a:endParaRPr>
          </a:p>
          <a:p>
            <a:r>
              <a:rPr lang="he-IL" b="1" dirty="0" err="1">
                <a:solidFill>
                  <a:schemeClr val="bg1"/>
                </a:solidFill>
              </a:rPr>
              <a:t>from</a:t>
            </a:r>
            <a:r>
              <a:rPr lang="he-IL" b="1" dirty="0">
                <a:solidFill>
                  <a:schemeClr val="bg1"/>
                </a:solidFill>
              </a:rPr>
              <a:t> </a:t>
            </a:r>
            <a:r>
              <a:rPr lang="he-IL" b="1" dirty="0" err="1">
                <a:solidFill>
                  <a:schemeClr val="bg1"/>
                </a:solidFill>
              </a:rPr>
              <a:t>pptx.util</a:t>
            </a:r>
            <a:r>
              <a:rPr lang="he-IL" b="1" dirty="0">
                <a:solidFill>
                  <a:schemeClr val="bg1"/>
                </a:solidFill>
              </a:rPr>
              <a:t> </a:t>
            </a:r>
            <a:r>
              <a:rPr lang="he-IL" b="1" dirty="0" err="1">
                <a:solidFill>
                  <a:schemeClr val="bg1"/>
                </a:solidFill>
              </a:rPr>
              <a:t>import</a:t>
            </a:r>
            <a:r>
              <a:rPr lang="he-IL" b="1" dirty="0">
                <a:solidFill>
                  <a:schemeClr val="bg1"/>
                </a:solidFill>
              </a:rPr>
              <a:t> </a:t>
            </a:r>
            <a:r>
              <a:rPr lang="he-IL" b="1" dirty="0" err="1">
                <a:solidFill>
                  <a:schemeClr val="bg1"/>
                </a:solidFill>
              </a:rPr>
              <a:t>Inches</a:t>
            </a:r>
            <a:endParaRPr lang="he-IL" b="1" dirty="0">
              <a:solidFill>
                <a:schemeClr val="bg1"/>
              </a:solidFill>
            </a:endParaRPr>
          </a:p>
          <a:p>
            <a:r>
              <a:rPr lang="he-IL" b="1" dirty="0" err="1">
                <a:solidFill>
                  <a:schemeClr val="bg1"/>
                </a:solidFill>
              </a:rPr>
              <a:t>from</a:t>
            </a:r>
            <a:r>
              <a:rPr lang="he-IL" b="1" dirty="0">
                <a:solidFill>
                  <a:schemeClr val="bg1"/>
                </a:solidFill>
              </a:rPr>
              <a:t> </a:t>
            </a:r>
            <a:r>
              <a:rPr lang="he-IL" b="1" dirty="0" err="1">
                <a:solidFill>
                  <a:schemeClr val="bg1"/>
                </a:solidFill>
              </a:rPr>
              <a:t>ast</a:t>
            </a:r>
            <a:r>
              <a:rPr lang="he-IL" b="1" dirty="0">
                <a:solidFill>
                  <a:schemeClr val="bg1"/>
                </a:solidFill>
              </a:rPr>
              <a:t> </a:t>
            </a:r>
            <a:r>
              <a:rPr lang="he-IL" b="1" dirty="0" err="1">
                <a:solidFill>
                  <a:schemeClr val="bg1"/>
                </a:solidFill>
              </a:rPr>
              <a:t>import</a:t>
            </a:r>
            <a:r>
              <a:rPr lang="he-IL" b="1" dirty="0">
                <a:solidFill>
                  <a:schemeClr val="bg1"/>
                </a:solidFill>
              </a:rPr>
              <a:t> </a:t>
            </a:r>
            <a:r>
              <a:rPr lang="he-IL" b="1" dirty="0" err="1">
                <a:solidFill>
                  <a:schemeClr val="bg1"/>
                </a:solidFill>
              </a:rPr>
              <a:t>literal_eval</a:t>
            </a:r>
            <a:endParaRPr lang="he-IL" b="1" dirty="0">
              <a:solidFill>
                <a:schemeClr val="bg1"/>
              </a:solidFill>
            </a:endParaRPr>
          </a:p>
          <a:p>
            <a:endParaRPr lang="he-IL" b="1" dirty="0">
              <a:solidFill>
                <a:schemeClr val="bg1"/>
              </a:solidFill>
            </a:endParaRPr>
          </a:p>
          <a:p>
            <a:r>
              <a:rPr lang="he-IL" b="1" dirty="0">
                <a:solidFill>
                  <a:schemeClr val="bg1"/>
                </a:solidFill>
              </a:rPr>
              <a:t># </a:t>
            </a:r>
            <a:r>
              <a:rPr lang="he-IL" b="1" dirty="0" err="1">
                <a:solidFill>
                  <a:schemeClr val="bg1"/>
                </a:solidFill>
              </a:rPr>
              <a:t>Set</a:t>
            </a:r>
            <a:r>
              <a:rPr lang="he-IL" b="1" dirty="0">
                <a:solidFill>
                  <a:schemeClr val="bg1"/>
                </a:solidFill>
              </a:rPr>
              <a:t> </a:t>
            </a:r>
            <a:r>
              <a:rPr lang="he-IL" b="1" dirty="0" err="1">
                <a:solidFill>
                  <a:schemeClr val="bg1"/>
                </a:solidFill>
              </a:rPr>
              <a:t>up</a:t>
            </a:r>
            <a:r>
              <a:rPr lang="he-IL" b="1" dirty="0">
                <a:solidFill>
                  <a:schemeClr val="bg1"/>
                </a:solidFill>
              </a:rPr>
              <a:t> </a:t>
            </a:r>
            <a:r>
              <a:rPr lang="he-IL" b="1" dirty="0" err="1">
                <a:solidFill>
                  <a:schemeClr val="bg1"/>
                </a:solidFill>
              </a:rPr>
              <a:t>your</a:t>
            </a:r>
            <a:r>
              <a:rPr lang="he-IL" b="1" dirty="0">
                <a:solidFill>
                  <a:schemeClr val="bg1"/>
                </a:solidFill>
              </a:rPr>
              <a:t> </a:t>
            </a:r>
            <a:r>
              <a:rPr lang="he-IL" b="1" dirty="0" err="1">
                <a:solidFill>
                  <a:schemeClr val="bg1"/>
                </a:solidFill>
              </a:rPr>
              <a:t>OpenAI</a:t>
            </a:r>
            <a:r>
              <a:rPr lang="he-IL" b="1" dirty="0">
                <a:solidFill>
                  <a:schemeClr val="bg1"/>
                </a:solidFill>
              </a:rPr>
              <a:t> API </a:t>
            </a:r>
            <a:r>
              <a:rPr lang="he-IL" b="1" dirty="0" err="1">
                <a:solidFill>
                  <a:schemeClr val="bg1"/>
                </a:solidFill>
              </a:rPr>
              <a:t>key</a:t>
            </a:r>
            <a:r>
              <a:rPr lang="he-IL" b="1" dirty="0">
                <a:solidFill>
                  <a:schemeClr val="bg1"/>
                </a:solidFill>
              </a:rPr>
              <a:t> </a:t>
            </a:r>
            <a:r>
              <a:rPr lang="he-IL" b="1" dirty="0" err="1">
                <a:solidFill>
                  <a:schemeClr val="bg1"/>
                </a:solidFill>
              </a:rPr>
              <a:t>from</a:t>
            </a:r>
            <a:r>
              <a:rPr lang="he-IL" b="1" dirty="0">
                <a:solidFill>
                  <a:schemeClr val="bg1"/>
                </a:solidFill>
              </a:rPr>
              <a:t> </a:t>
            </a:r>
            <a:r>
              <a:rPr lang="he-IL" b="1" dirty="0" err="1">
                <a:solidFill>
                  <a:schemeClr val="bg1"/>
                </a:solidFill>
              </a:rPr>
              <a:t>environment</a:t>
            </a:r>
            <a:r>
              <a:rPr lang="he-IL" b="1" dirty="0">
                <a:solidFill>
                  <a:schemeClr val="bg1"/>
                </a:solidFill>
              </a:rPr>
              <a:t> </a:t>
            </a:r>
            <a:r>
              <a:rPr lang="he-IL" b="1" dirty="0" err="1">
                <a:solidFill>
                  <a:schemeClr val="bg1"/>
                </a:solidFill>
              </a:rPr>
              <a:t>variable</a:t>
            </a:r>
            <a:endParaRPr lang="he-IL" b="1" dirty="0">
              <a:solidFill>
                <a:schemeClr val="bg1"/>
              </a:solidFill>
            </a:endParaRPr>
          </a:p>
          <a:p>
            <a:r>
              <a:rPr lang="he-IL" b="1" dirty="0" err="1">
                <a:solidFill>
                  <a:schemeClr val="bg1"/>
                </a:solidFill>
              </a:rPr>
              <a:t>openai.api_key</a:t>
            </a:r>
            <a:r>
              <a:rPr lang="he-IL" b="1" dirty="0">
                <a:solidFill>
                  <a:schemeClr val="bg1"/>
                </a:solidFill>
              </a:rPr>
              <a:t> = </a:t>
            </a:r>
            <a:r>
              <a:rPr lang="he-IL" b="1" dirty="0" err="1">
                <a:solidFill>
                  <a:schemeClr val="bg1"/>
                </a:solidFill>
              </a:rPr>
              <a:t>os.getenv</a:t>
            </a:r>
            <a:r>
              <a:rPr lang="he-IL" b="1" dirty="0">
                <a:solidFill>
                  <a:schemeClr val="bg1"/>
                </a:solidFill>
              </a:rPr>
              <a:t>('OPENAI_API_KEY')</a:t>
            </a:r>
          </a:p>
          <a:p>
            <a:endParaRPr lang="he-IL" b="1" dirty="0">
              <a:solidFill>
                <a:schemeClr val="bg1"/>
              </a:solidFill>
            </a:endParaRPr>
          </a:p>
          <a:p>
            <a:r>
              <a:rPr lang="he-IL" b="1" dirty="0" err="1">
                <a:solidFill>
                  <a:schemeClr val="bg1"/>
                </a:solidFill>
              </a:rPr>
              <a:t>class</a:t>
            </a:r>
            <a:r>
              <a:rPr lang="he-IL" b="1" dirty="0">
                <a:solidFill>
                  <a:schemeClr val="bg1"/>
                </a:solidFill>
              </a:rPr>
              <a:t> </a:t>
            </a:r>
            <a:r>
              <a:rPr lang="he-IL" b="1" dirty="0" err="1">
                <a:solidFill>
                  <a:schemeClr val="bg1"/>
                </a:solidFill>
              </a:rPr>
              <a:t>OfficeDSL</a:t>
            </a:r>
            <a:r>
              <a:rPr lang="he-IL" b="1" dirty="0">
                <a:solidFill>
                  <a:schemeClr val="bg1"/>
                </a:solidFill>
              </a:rPr>
              <a:t>:</a:t>
            </a:r>
          </a:p>
          <a:p>
            <a:r>
              <a:rPr lang="he-IL" b="1" dirty="0">
                <a:solidFill>
                  <a:schemeClr val="bg1"/>
                </a:solidFill>
              </a:rPr>
              <a:t>    </a:t>
            </a:r>
            <a:r>
              <a:rPr lang="he-IL" b="1" dirty="0" err="1">
                <a:solidFill>
                  <a:schemeClr val="bg1"/>
                </a:solidFill>
              </a:rPr>
              <a:t>def</a:t>
            </a:r>
            <a:r>
              <a:rPr lang="he-IL" b="1" dirty="0">
                <a:solidFill>
                  <a:schemeClr val="bg1"/>
                </a:solidFill>
              </a:rPr>
              <a:t> __</a:t>
            </a:r>
            <a:r>
              <a:rPr lang="he-IL" b="1" dirty="0" err="1">
                <a:solidFill>
                  <a:schemeClr val="bg1"/>
                </a:solidFill>
              </a:rPr>
              <a:t>init</a:t>
            </a:r>
            <a:r>
              <a:rPr lang="he-IL" b="1" dirty="0">
                <a:solidFill>
                  <a:schemeClr val="bg1"/>
                </a:solidFill>
              </a:rPr>
              <a:t>__(</a:t>
            </a:r>
            <a:r>
              <a:rPr lang="he-IL" b="1" dirty="0" err="1">
                <a:solidFill>
                  <a:schemeClr val="bg1"/>
                </a:solidFill>
              </a:rPr>
              <a:t>self</a:t>
            </a:r>
            <a:r>
              <a:rPr lang="he-IL" b="1" dirty="0">
                <a:solidFill>
                  <a:schemeClr val="bg1"/>
                </a:solidFill>
              </a:rPr>
              <a:t>):</a:t>
            </a:r>
          </a:p>
          <a:p>
            <a:r>
              <a:rPr lang="he-IL" b="1" dirty="0">
                <a:solidFill>
                  <a:schemeClr val="bg1"/>
                </a:solidFill>
              </a:rPr>
              <a:t>        </a:t>
            </a:r>
            <a:r>
              <a:rPr lang="he-IL" b="1" dirty="0" err="1">
                <a:solidFill>
                  <a:schemeClr val="bg1"/>
                </a:solidFill>
              </a:rPr>
              <a:t>self.prs</a:t>
            </a:r>
            <a:r>
              <a:rPr lang="he-IL" b="1" dirty="0">
                <a:solidFill>
                  <a:schemeClr val="bg1"/>
                </a:solidFill>
              </a:rPr>
              <a:t> = </a:t>
            </a:r>
            <a:r>
              <a:rPr lang="he-IL" b="1" dirty="0" err="1">
                <a:solidFill>
                  <a:schemeClr val="bg1"/>
                </a:solidFill>
              </a:rPr>
              <a:t>Presentation</a:t>
            </a:r>
            <a:r>
              <a:rPr lang="he-IL" b="1" dirty="0">
                <a:solidFill>
                  <a:schemeClr val="bg1"/>
                </a:solidFill>
              </a:rPr>
              <a:t>()</a:t>
            </a:r>
          </a:p>
          <a:p>
            <a:r>
              <a:rPr lang="he-IL" b="1" dirty="0">
                <a:solidFill>
                  <a:schemeClr val="bg1"/>
                </a:solidFill>
              </a:rPr>
              <a:t>        </a:t>
            </a:r>
            <a:r>
              <a:rPr lang="he-IL" b="1" dirty="0" err="1">
                <a:solidFill>
                  <a:schemeClr val="bg1"/>
                </a:solidFill>
              </a:rPr>
              <a:t>self.commands</a:t>
            </a:r>
            <a:r>
              <a:rPr lang="he-IL" b="1" dirty="0">
                <a:solidFill>
                  <a:schemeClr val="bg1"/>
                </a:solidFill>
              </a:rPr>
              <a:t> = []</a:t>
            </a:r>
          </a:p>
          <a:p>
            <a:endParaRPr lang="he-IL" b="1" dirty="0">
              <a:solidFill>
                <a:schemeClr val="bg1"/>
              </a:solidFill>
            </a:endParaRPr>
          </a:p>
          <a:p>
            <a:r>
              <a:rPr lang="he-IL" b="1" dirty="0">
                <a:solidFill>
                  <a:schemeClr val="bg1"/>
                </a:solidFill>
              </a:rPr>
              <a:t>    </a:t>
            </a:r>
            <a:r>
              <a:rPr lang="he-IL" b="1" dirty="0" err="1">
                <a:solidFill>
                  <a:schemeClr val="bg1"/>
                </a:solidFill>
              </a:rPr>
              <a:t>def</a:t>
            </a:r>
            <a:r>
              <a:rPr lang="he-IL" b="1" dirty="0">
                <a:solidFill>
                  <a:schemeClr val="bg1"/>
                </a:solidFill>
              </a:rPr>
              <a:t> </a:t>
            </a:r>
            <a:r>
              <a:rPr lang="he-IL" b="1" dirty="0" err="1">
                <a:solidFill>
                  <a:schemeClr val="bg1"/>
                </a:solidFill>
              </a:rPr>
              <a:t>create_slide</a:t>
            </a:r>
            <a:r>
              <a:rPr lang="he-IL" b="1" dirty="0">
                <a:solidFill>
                  <a:schemeClr val="bg1"/>
                </a:solidFill>
              </a:rPr>
              <a:t>(</a:t>
            </a:r>
            <a:r>
              <a:rPr lang="he-IL" b="1" dirty="0" err="1">
                <a:solidFill>
                  <a:schemeClr val="bg1"/>
                </a:solidFill>
              </a:rPr>
              <a:t>self</a:t>
            </a:r>
            <a:r>
              <a:rPr lang="he-IL" b="1" dirty="0">
                <a:solidFill>
                  <a:schemeClr val="bg1"/>
                </a:solidFill>
              </a:rPr>
              <a:t>, </a:t>
            </a:r>
            <a:r>
              <a:rPr lang="he-IL" b="1" dirty="0" err="1">
                <a:solidFill>
                  <a:schemeClr val="bg1"/>
                </a:solidFill>
              </a:rPr>
              <a:t>layout</a:t>
            </a:r>
            <a:r>
              <a:rPr lang="he-IL" b="1" dirty="0">
                <a:solidFill>
                  <a:schemeClr val="bg1"/>
                </a:solidFill>
              </a:rPr>
              <a:t>="</a:t>
            </a:r>
            <a:r>
              <a:rPr lang="he-IL" b="1" dirty="0" err="1">
                <a:solidFill>
                  <a:schemeClr val="bg1"/>
                </a:solidFill>
              </a:rPr>
              <a:t>Title</a:t>
            </a:r>
            <a:r>
              <a:rPr lang="he-IL" b="1" dirty="0">
                <a:solidFill>
                  <a:schemeClr val="bg1"/>
                </a:solidFill>
              </a:rPr>
              <a:t> </a:t>
            </a:r>
            <a:r>
              <a:rPr lang="he-IL" b="1" dirty="0" err="1">
                <a:solidFill>
                  <a:schemeClr val="bg1"/>
                </a:solidFill>
              </a:rPr>
              <a:t>and</a:t>
            </a:r>
            <a:r>
              <a:rPr lang="he-IL" b="1" dirty="0">
                <a:solidFill>
                  <a:schemeClr val="bg1"/>
                </a:solidFill>
              </a:rPr>
              <a:t> </a:t>
            </a:r>
            <a:r>
              <a:rPr lang="he-IL" b="1" dirty="0" err="1">
                <a:solidFill>
                  <a:schemeClr val="bg1"/>
                </a:solidFill>
              </a:rPr>
              <a:t>Content</a:t>
            </a:r>
            <a:r>
              <a:rPr lang="he-IL" b="1" dirty="0">
                <a:solidFill>
                  <a:schemeClr val="bg1"/>
                </a:solidFill>
              </a:rPr>
              <a:t>"):</a:t>
            </a:r>
          </a:p>
          <a:p>
            <a:r>
              <a:rPr lang="he-IL" b="1" dirty="0">
                <a:solidFill>
                  <a:schemeClr val="bg1"/>
                </a:solidFill>
              </a:rPr>
              <a:t>        </a:t>
            </a:r>
            <a:r>
              <a:rPr lang="he-IL" b="1" dirty="0" err="1">
                <a:solidFill>
                  <a:schemeClr val="bg1"/>
                </a:solidFill>
              </a:rPr>
              <a:t>slide_layout</a:t>
            </a:r>
            <a:r>
              <a:rPr lang="he-IL" b="1" dirty="0">
                <a:solidFill>
                  <a:schemeClr val="bg1"/>
                </a:solidFill>
              </a:rPr>
              <a:t> = </a:t>
            </a:r>
            <a:r>
              <a:rPr lang="he-IL" b="1" dirty="0" err="1">
                <a:solidFill>
                  <a:schemeClr val="bg1"/>
                </a:solidFill>
              </a:rPr>
              <a:t>self.prs.slide_layouts</a:t>
            </a:r>
            <a:r>
              <a:rPr lang="he-IL" b="1" dirty="0">
                <a:solidFill>
                  <a:schemeClr val="bg1"/>
                </a:solidFill>
              </a:rPr>
              <a:t>[1] </a:t>
            </a:r>
            <a:r>
              <a:rPr lang="he-IL" b="1" dirty="0" err="1">
                <a:solidFill>
                  <a:schemeClr val="bg1"/>
                </a:solidFill>
              </a:rPr>
              <a:t>if</a:t>
            </a:r>
            <a:r>
              <a:rPr lang="he-IL" b="1" dirty="0">
                <a:solidFill>
                  <a:schemeClr val="bg1"/>
                </a:solidFill>
              </a:rPr>
              <a:t> </a:t>
            </a:r>
            <a:r>
              <a:rPr lang="he-IL" b="1" dirty="0" err="1">
                <a:solidFill>
                  <a:schemeClr val="bg1"/>
                </a:solidFill>
              </a:rPr>
              <a:t>layout</a:t>
            </a:r>
            <a:r>
              <a:rPr lang="he-IL" b="1" dirty="0">
                <a:solidFill>
                  <a:schemeClr val="bg1"/>
                </a:solidFill>
              </a:rPr>
              <a:t> == "</a:t>
            </a:r>
            <a:r>
              <a:rPr lang="he-IL" b="1" dirty="0" err="1">
                <a:solidFill>
                  <a:schemeClr val="bg1"/>
                </a:solidFill>
              </a:rPr>
              <a:t>Title</a:t>
            </a:r>
            <a:r>
              <a:rPr lang="he-IL" b="1" dirty="0">
                <a:solidFill>
                  <a:schemeClr val="bg1"/>
                </a:solidFill>
              </a:rPr>
              <a:t> </a:t>
            </a:r>
            <a:r>
              <a:rPr lang="he-IL" b="1" dirty="0" err="1">
                <a:solidFill>
                  <a:schemeClr val="bg1"/>
                </a:solidFill>
              </a:rPr>
              <a:t>and</a:t>
            </a:r>
            <a:r>
              <a:rPr lang="he-IL" b="1" dirty="0">
                <a:solidFill>
                  <a:schemeClr val="bg1"/>
                </a:solidFill>
              </a:rPr>
              <a:t> </a:t>
            </a:r>
            <a:r>
              <a:rPr lang="he-IL" b="1" dirty="0" err="1">
                <a:solidFill>
                  <a:schemeClr val="bg1"/>
                </a:solidFill>
              </a:rPr>
              <a:t>Content</a:t>
            </a:r>
            <a:r>
              <a:rPr lang="he-IL" b="1" dirty="0">
                <a:solidFill>
                  <a:schemeClr val="bg1"/>
                </a:solidFill>
              </a:rPr>
              <a:t>" </a:t>
            </a:r>
            <a:r>
              <a:rPr lang="he-IL" b="1" dirty="0" err="1">
                <a:solidFill>
                  <a:schemeClr val="bg1"/>
                </a:solidFill>
              </a:rPr>
              <a:t>else</a:t>
            </a:r>
            <a:r>
              <a:rPr lang="he-IL" b="1" dirty="0">
                <a:solidFill>
                  <a:schemeClr val="bg1"/>
                </a:solidFill>
              </a:rPr>
              <a:t> </a:t>
            </a:r>
            <a:r>
              <a:rPr lang="he-IL" b="1" dirty="0" err="1">
                <a:solidFill>
                  <a:schemeClr val="bg1"/>
                </a:solidFill>
              </a:rPr>
              <a:t>self.prs.slide_layouts</a:t>
            </a:r>
            <a:r>
              <a:rPr lang="he-IL" b="1" dirty="0">
                <a:solidFill>
                  <a:schemeClr val="bg1"/>
                </a:solidFill>
              </a:rPr>
              <a:t>[0]</a:t>
            </a:r>
          </a:p>
          <a:p>
            <a:r>
              <a:rPr lang="he-IL" b="1" dirty="0">
                <a:solidFill>
                  <a:schemeClr val="bg1"/>
                </a:solidFill>
              </a:rPr>
              <a:t>        </a:t>
            </a:r>
            <a:r>
              <a:rPr lang="he-IL" b="1" dirty="0" err="1">
                <a:solidFill>
                  <a:schemeClr val="bg1"/>
                </a:solidFill>
              </a:rPr>
              <a:t>self.prs.slides.add_slide</a:t>
            </a:r>
            <a:r>
              <a:rPr lang="he-IL" b="1" dirty="0">
                <a:solidFill>
                  <a:schemeClr val="bg1"/>
                </a:solidFill>
              </a:rPr>
              <a:t>(</a:t>
            </a:r>
            <a:r>
              <a:rPr lang="he-IL" b="1" dirty="0" err="1">
                <a:solidFill>
                  <a:schemeClr val="bg1"/>
                </a:solidFill>
              </a:rPr>
              <a:t>slide_layout</a:t>
            </a:r>
            <a:r>
              <a:rPr lang="he-IL" b="1" dirty="0">
                <a:solidFill>
                  <a:schemeClr val="bg1"/>
                </a:solidFill>
              </a:rPr>
              <a:t>)</a:t>
            </a:r>
          </a:p>
          <a:p>
            <a:r>
              <a:rPr lang="he-IL" b="1" dirty="0">
                <a:solidFill>
                  <a:schemeClr val="bg1"/>
                </a:solidFill>
              </a:rPr>
              <a:t>        </a:t>
            </a:r>
            <a:r>
              <a:rPr lang="he-IL" b="1" dirty="0" err="1">
                <a:solidFill>
                  <a:schemeClr val="bg1"/>
                </a:solidFill>
              </a:rPr>
              <a:t>self.commands.append</a:t>
            </a:r>
            <a:r>
              <a:rPr lang="he-IL" b="1" dirty="0">
                <a:solidFill>
                  <a:schemeClr val="bg1"/>
                </a:solidFill>
              </a:rPr>
              <a:t>(</a:t>
            </a:r>
            <a:r>
              <a:rPr lang="he-IL" b="1" dirty="0" err="1">
                <a:solidFill>
                  <a:schemeClr val="bg1"/>
                </a:solidFill>
              </a:rPr>
              <a:t>f"create_slide</a:t>
            </a:r>
            <a:r>
              <a:rPr lang="he-IL" b="1" dirty="0">
                <a:solidFill>
                  <a:schemeClr val="bg1"/>
                </a:solidFill>
              </a:rPr>
              <a:t>(</a:t>
            </a:r>
            <a:r>
              <a:rPr lang="he-IL" b="1" dirty="0" err="1">
                <a:solidFill>
                  <a:schemeClr val="bg1"/>
                </a:solidFill>
              </a:rPr>
              <a:t>layout</a:t>
            </a:r>
            <a:r>
              <a:rPr lang="he-IL" b="1" dirty="0">
                <a:solidFill>
                  <a:schemeClr val="bg1"/>
                </a:solidFill>
              </a:rPr>
              <a:t>='{</a:t>
            </a:r>
            <a:r>
              <a:rPr lang="he-IL" b="1" dirty="0" err="1">
                <a:solidFill>
                  <a:schemeClr val="bg1"/>
                </a:solidFill>
              </a:rPr>
              <a:t>layout</a:t>
            </a:r>
            <a:r>
              <a:rPr lang="he-IL" b="1" dirty="0">
                <a:solidFill>
                  <a:schemeClr val="bg1"/>
                </a:solidFill>
              </a:rPr>
              <a:t>}')")</a:t>
            </a:r>
          </a:p>
          <a:p>
            <a:r>
              <a:rPr lang="he-IL" b="1" dirty="0">
                <a:solidFill>
                  <a:schemeClr val="bg1"/>
                </a:solidFill>
              </a:rPr>
              <a:t>        </a:t>
            </a:r>
            <a:r>
              <a:rPr lang="he-IL" b="1" dirty="0" err="1">
                <a:solidFill>
                  <a:schemeClr val="bg1"/>
                </a:solidFill>
              </a:rPr>
              <a:t>print</a:t>
            </a:r>
            <a:r>
              <a:rPr lang="he-IL" b="1" dirty="0">
                <a:solidFill>
                  <a:schemeClr val="bg1"/>
                </a:solidFill>
              </a:rPr>
              <a:t>(</a:t>
            </a:r>
            <a:r>
              <a:rPr lang="he-IL" b="1" dirty="0" err="1">
                <a:solidFill>
                  <a:schemeClr val="bg1"/>
                </a:solidFill>
              </a:rPr>
              <a:t>f"Creating</a:t>
            </a:r>
            <a:r>
              <a:rPr lang="he-IL" b="1" dirty="0">
                <a:solidFill>
                  <a:schemeClr val="bg1"/>
                </a:solidFill>
              </a:rPr>
              <a:t> </a:t>
            </a:r>
            <a:r>
              <a:rPr lang="he-IL" b="1" dirty="0" err="1">
                <a:solidFill>
                  <a:schemeClr val="bg1"/>
                </a:solidFill>
              </a:rPr>
              <a:t>slide</a:t>
            </a:r>
            <a:r>
              <a:rPr lang="he-IL" b="1" dirty="0">
                <a:solidFill>
                  <a:schemeClr val="bg1"/>
                </a:solidFill>
              </a:rPr>
              <a:t> </a:t>
            </a:r>
            <a:r>
              <a:rPr lang="he-IL" b="1" dirty="0" err="1">
                <a:solidFill>
                  <a:schemeClr val="bg1"/>
                </a:solidFill>
              </a:rPr>
              <a:t>with</a:t>
            </a:r>
            <a:r>
              <a:rPr lang="he-IL" b="1" dirty="0">
                <a:solidFill>
                  <a:schemeClr val="bg1"/>
                </a:solidFill>
              </a:rPr>
              <a:t> </a:t>
            </a:r>
            <a:r>
              <a:rPr lang="he-IL" b="1" dirty="0" err="1">
                <a:solidFill>
                  <a:schemeClr val="bg1"/>
                </a:solidFill>
              </a:rPr>
              <a:t>layout</a:t>
            </a:r>
            <a:r>
              <a:rPr lang="he-IL" b="1" dirty="0">
                <a:solidFill>
                  <a:schemeClr val="bg1"/>
                </a:solidFill>
              </a:rPr>
              <a:t>: {</a:t>
            </a:r>
            <a:r>
              <a:rPr lang="he-IL" b="1" dirty="0" err="1">
                <a:solidFill>
                  <a:schemeClr val="bg1"/>
                </a:solidFill>
              </a:rPr>
              <a:t>layout</a:t>
            </a:r>
            <a:r>
              <a:rPr lang="he-IL" b="1" dirty="0">
                <a:solidFill>
                  <a:schemeClr val="bg1"/>
                </a:solidFill>
              </a:rPr>
              <a:t>}")</a:t>
            </a:r>
          </a:p>
          <a:p>
            <a:endParaRPr lang="he-IL" b="1" dirty="0">
              <a:solidFill>
                <a:schemeClr val="bg1"/>
              </a:solidFill>
            </a:endParaRPr>
          </a:p>
          <a:p>
            <a:r>
              <a:rPr lang="he-IL" b="1" dirty="0">
                <a:solidFill>
                  <a:schemeClr val="bg1"/>
                </a:solidFill>
              </a:rPr>
              <a:t>    </a:t>
            </a:r>
            <a:r>
              <a:rPr lang="he-IL" b="1" dirty="0" err="1">
                <a:solidFill>
                  <a:schemeClr val="bg1"/>
                </a:solidFill>
              </a:rPr>
              <a:t>def</a:t>
            </a:r>
            <a:r>
              <a:rPr lang="he-IL" b="1" dirty="0">
                <a:solidFill>
                  <a:schemeClr val="bg1"/>
                </a:solidFill>
              </a:rPr>
              <a:t> </a:t>
            </a:r>
            <a:r>
              <a:rPr lang="he-IL" b="1" dirty="0" err="1">
                <a:solidFill>
                  <a:schemeClr val="bg1"/>
                </a:solidFill>
              </a:rPr>
              <a:t>add_text</a:t>
            </a:r>
            <a:r>
              <a:rPr lang="he-IL" b="1" dirty="0">
                <a:solidFill>
                  <a:schemeClr val="bg1"/>
                </a:solidFill>
              </a:rPr>
              <a:t>(</a:t>
            </a:r>
            <a:r>
              <a:rPr lang="he-IL" b="1" dirty="0" err="1">
                <a:solidFill>
                  <a:schemeClr val="bg1"/>
                </a:solidFill>
              </a:rPr>
              <a:t>self</a:t>
            </a:r>
            <a:r>
              <a:rPr lang="he-IL" b="1" dirty="0">
                <a:solidFill>
                  <a:schemeClr val="bg1"/>
                </a:solidFill>
              </a:rPr>
              <a:t>, </a:t>
            </a:r>
            <a:r>
              <a:rPr lang="he-IL" b="1" dirty="0" err="1">
                <a:solidFill>
                  <a:schemeClr val="bg1"/>
                </a:solidFill>
              </a:rPr>
              <a:t>slide_index</a:t>
            </a:r>
            <a:r>
              <a:rPr lang="he-IL" b="1" dirty="0">
                <a:solidFill>
                  <a:schemeClr val="bg1"/>
                </a:solidFill>
              </a:rPr>
              <a:t>, </a:t>
            </a:r>
            <a:r>
              <a:rPr lang="he-IL" b="1" dirty="0" err="1">
                <a:solidFill>
                  <a:schemeClr val="bg1"/>
                </a:solidFill>
              </a:rPr>
              <a:t>text</a:t>
            </a:r>
            <a:r>
              <a:rPr lang="he-IL" b="1" dirty="0">
                <a:solidFill>
                  <a:schemeClr val="bg1"/>
                </a:solidFill>
              </a:rPr>
              <a:t>, </a:t>
            </a:r>
            <a:r>
              <a:rPr lang="he-IL" b="1" dirty="0" err="1">
                <a:solidFill>
                  <a:schemeClr val="bg1"/>
                </a:solidFill>
              </a:rPr>
              <a:t>placeholder</a:t>
            </a:r>
            <a:r>
              <a:rPr lang="he-IL" b="1" dirty="0">
                <a:solidFill>
                  <a:schemeClr val="bg1"/>
                </a:solidFill>
              </a:rPr>
              <a:t>="</a:t>
            </a:r>
            <a:r>
              <a:rPr lang="he-IL" b="1" dirty="0" err="1">
                <a:solidFill>
                  <a:schemeClr val="bg1"/>
                </a:solidFill>
              </a:rPr>
              <a:t>body</a:t>
            </a:r>
            <a:r>
              <a:rPr lang="he-IL" b="1" dirty="0">
                <a:solidFill>
                  <a:schemeClr val="bg1"/>
                </a:solidFill>
              </a:rPr>
              <a:t>"):</a:t>
            </a:r>
          </a:p>
          <a:p>
            <a:r>
              <a:rPr lang="he-IL" b="1" dirty="0">
                <a:solidFill>
                  <a:schemeClr val="bg1"/>
                </a:solidFill>
              </a:rPr>
              <a:t>        </a:t>
            </a:r>
            <a:r>
              <a:rPr lang="he-IL" b="1" dirty="0" err="1">
                <a:solidFill>
                  <a:schemeClr val="bg1"/>
                </a:solidFill>
              </a:rPr>
              <a:t>slide</a:t>
            </a:r>
            <a:r>
              <a:rPr lang="he-IL" b="1" dirty="0">
                <a:solidFill>
                  <a:schemeClr val="bg1"/>
                </a:solidFill>
              </a:rPr>
              <a:t> = </a:t>
            </a:r>
            <a:r>
              <a:rPr lang="he-IL" b="1" dirty="0" err="1">
                <a:solidFill>
                  <a:schemeClr val="bg1"/>
                </a:solidFill>
              </a:rPr>
              <a:t>self.prs.slides</a:t>
            </a:r>
            <a:r>
              <a:rPr lang="he-IL" b="1" dirty="0">
                <a:solidFill>
                  <a:schemeClr val="bg1"/>
                </a:solidFill>
              </a:rPr>
              <a:t>[</a:t>
            </a:r>
            <a:r>
              <a:rPr lang="he-IL" b="1" dirty="0" err="1">
                <a:solidFill>
                  <a:schemeClr val="bg1"/>
                </a:solidFill>
              </a:rPr>
              <a:t>slide_index</a:t>
            </a:r>
            <a:r>
              <a:rPr lang="he-IL" b="1" dirty="0">
                <a:solidFill>
                  <a:schemeClr val="bg1"/>
                </a:solidFill>
              </a:rPr>
              <a:t>]</a:t>
            </a:r>
          </a:p>
          <a:p>
            <a:r>
              <a:rPr lang="he-IL" b="1" dirty="0">
                <a:solidFill>
                  <a:schemeClr val="bg1"/>
                </a:solidFill>
              </a:rPr>
              <a:t>        </a:t>
            </a:r>
            <a:r>
              <a:rPr lang="he-IL" b="1" dirty="0" err="1">
                <a:solidFill>
                  <a:schemeClr val="bg1"/>
                </a:solidFill>
              </a:rPr>
              <a:t>if</a:t>
            </a:r>
            <a:r>
              <a:rPr lang="he-IL" b="1" dirty="0">
                <a:solidFill>
                  <a:schemeClr val="bg1"/>
                </a:solidFill>
              </a:rPr>
              <a:t> </a:t>
            </a:r>
            <a:r>
              <a:rPr lang="he-IL" b="1" dirty="0" err="1">
                <a:solidFill>
                  <a:schemeClr val="bg1"/>
                </a:solidFill>
              </a:rPr>
              <a:t>placeholder</a:t>
            </a:r>
            <a:r>
              <a:rPr lang="he-IL" b="1" dirty="0">
                <a:solidFill>
                  <a:schemeClr val="bg1"/>
                </a:solidFill>
              </a:rPr>
              <a:t> == "</a:t>
            </a:r>
            <a:r>
              <a:rPr lang="he-IL" b="1" dirty="0" err="1">
                <a:solidFill>
                  <a:schemeClr val="bg1"/>
                </a:solidFill>
              </a:rPr>
              <a:t>title</a:t>
            </a:r>
            <a:r>
              <a:rPr lang="he-IL" b="1" dirty="0">
                <a:solidFill>
                  <a:schemeClr val="bg1"/>
                </a:solidFill>
              </a:rPr>
              <a:t>":</a:t>
            </a:r>
          </a:p>
          <a:p>
            <a:r>
              <a:rPr lang="he-IL" b="1" dirty="0">
                <a:solidFill>
                  <a:schemeClr val="bg1"/>
                </a:solidFill>
              </a:rPr>
              <a:t>            </a:t>
            </a:r>
            <a:r>
              <a:rPr lang="he-IL" b="1" dirty="0" err="1">
                <a:solidFill>
                  <a:schemeClr val="bg1"/>
                </a:solidFill>
              </a:rPr>
              <a:t>slide.shapes.title.text</a:t>
            </a:r>
            <a:r>
              <a:rPr lang="he-IL" b="1" dirty="0">
                <a:solidFill>
                  <a:schemeClr val="bg1"/>
                </a:solidFill>
              </a:rPr>
              <a:t> = </a:t>
            </a:r>
            <a:r>
              <a:rPr lang="he-IL" b="1" dirty="0" err="1">
                <a:solidFill>
                  <a:schemeClr val="bg1"/>
                </a:solidFill>
              </a:rPr>
              <a:t>text</a:t>
            </a:r>
            <a:endParaRPr lang="he-IL" b="1" dirty="0">
              <a:solidFill>
                <a:schemeClr val="bg1"/>
              </a:solidFill>
            </a:endParaRPr>
          </a:p>
          <a:p>
            <a:r>
              <a:rPr lang="he-IL" b="1" dirty="0">
                <a:solidFill>
                  <a:schemeClr val="bg1"/>
                </a:solidFill>
              </a:rPr>
              <a:t>        </a:t>
            </a:r>
            <a:r>
              <a:rPr lang="he-IL" b="1" dirty="0" err="1">
                <a:solidFill>
                  <a:schemeClr val="bg1"/>
                </a:solidFill>
              </a:rPr>
              <a:t>else</a:t>
            </a:r>
            <a:r>
              <a:rPr lang="he-IL" b="1" dirty="0">
                <a:solidFill>
                  <a:schemeClr val="bg1"/>
                </a:solidFill>
              </a:rPr>
              <a:t>:</a:t>
            </a:r>
          </a:p>
          <a:p>
            <a:r>
              <a:rPr lang="he-IL" b="1" dirty="0">
                <a:solidFill>
                  <a:schemeClr val="bg1"/>
                </a:solidFill>
              </a:rPr>
              <a:t>            </a:t>
            </a:r>
            <a:r>
              <a:rPr lang="he-IL" b="1" dirty="0" err="1">
                <a:solidFill>
                  <a:schemeClr val="bg1"/>
                </a:solidFill>
              </a:rPr>
              <a:t>for</a:t>
            </a:r>
            <a:r>
              <a:rPr lang="he-IL" b="1" dirty="0">
                <a:solidFill>
                  <a:schemeClr val="bg1"/>
                </a:solidFill>
              </a:rPr>
              <a:t> </a:t>
            </a:r>
            <a:r>
              <a:rPr lang="he-IL" b="1" dirty="0" err="1">
                <a:solidFill>
                  <a:schemeClr val="bg1"/>
                </a:solidFill>
              </a:rPr>
              <a:t>shape</a:t>
            </a:r>
            <a:r>
              <a:rPr lang="he-IL" b="1" dirty="0">
                <a:solidFill>
                  <a:schemeClr val="bg1"/>
                </a:solidFill>
              </a:rPr>
              <a:t> </a:t>
            </a:r>
            <a:r>
              <a:rPr lang="he-IL" b="1" dirty="0" err="1">
                <a:solidFill>
                  <a:schemeClr val="bg1"/>
                </a:solidFill>
              </a:rPr>
              <a:t>in</a:t>
            </a:r>
            <a:r>
              <a:rPr lang="he-IL" b="1" dirty="0">
                <a:solidFill>
                  <a:schemeClr val="bg1"/>
                </a:solidFill>
              </a:rPr>
              <a:t> </a:t>
            </a:r>
            <a:r>
              <a:rPr lang="he-IL" b="1" dirty="0" err="1">
                <a:solidFill>
                  <a:schemeClr val="bg1"/>
                </a:solidFill>
              </a:rPr>
              <a:t>slide.shapes</a:t>
            </a:r>
            <a:r>
              <a:rPr lang="he-IL" b="1" dirty="0">
                <a:solidFill>
                  <a:schemeClr val="bg1"/>
                </a:solidFill>
              </a:rPr>
              <a:t>:</a:t>
            </a:r>
          </a:p>
          <a:p>
            <a:r>
              <a:rPr lang="he-IL" b="1" dirty="0">
                <a:solidFill>
                  <a:schemeClr val="bg1"/>
                </a:solidFill>
              </a:rPr>
              <a:t>                </a:t>
            </a:r>
            <a:r>
              <a:rPr lang="he-IL" b="1" dirty="0" err="1">
                <a:solidFill>
                  <a:schemeClr val="bg1"/>
                </a:solidFill>
              </a:rPr>
              <a:t>if</a:t>
            </a:r>
            <a:r>
              <a:rPr lang="he-IL" b="1" dirty="0">
                <a:solidFill>
                  <a:schemeClr val="bg1"/>
                </a:solidFill>
              </a:rPr>
              <a:t> </a:t>
            </a:r>
            <a:r>
              <a:rPr lang="he-IL" b="1" dirty="0" err="1">
                <a:solidFill>
                  <a:schemeClr val="bg1"/>
                </a:solidFill>
              </a:rPr>
              <a:t>not</a:t>
            </a:r>
            <a:r>
              <a:rPr lang="he-IL" b="1" dirty="0">
                <a:solidFill>
                  <a:schemeClr val="bg1"/>
                </a:solidFill>
              </a:rPr>
              <a:t> </a:t>
            </a:r>
            <a:r>
              <a:rPr lang="he-IL" b="1" dirty="0" err="1">
                <a:solidFill>
                  <a:schemeClr val="bg1"/>
                </a:solidFill>
              </a:rPr>
              <a:t>shape.has_text_frame</a:t>
            </a:r>
            <a:r>
              <a:rPr lang="he-IL" b="1" dirty="0">
                <a:solidFill>
                  <a:schemeClr val="bg1"/>
                </a:solidFill>
              </a:rPr>
              <a:t>:</a:t>
            </a:r>
          </a:p>
          <a:p>
            <a:r>
              <a:rPr lang="he-IL" b="1" dirty="0"/>
              <a:t>        </a:t>
            </a:r>
          </a:p>
        </p:txBody>
      </p:sp>
      <p:sp>
        <p:nvSpPr>
          <p:cNvPr id="13" name="תיבת טקסט 12">
            <a:extLst>
              <a:ext uri="{FF2B5EF4-FFF2-40B4-BE49-F238E27FC236}">
                <a16:creationId xmlns:a16="http://schemas.microsoft.com/office/drawing/2014/main" id="{B957BE4B-EA6A-5103-3E44-A098A13BB43D}"/>
              </a:ext>
            </a:extLst>
          </p:cNvPr>
          <p:cNvSpPr txBox="1"/>
          <p:nvPr/>
        </p:nvSpPr>
        <p:spPr>
          <a:xfrm>
            <a:off x="8382000" y="1348255"/>
            <a:ext cx="9144000" cy="7848302"/>
          </a:xfrm>
          <a:prstGeom prst="rect">
            <a:avLst/>
          </a:prstGeom>
          <a:noFill/>
        </p:spPr>
        <p:txBody>
          <a:bodyPr wrap="square">
            <a:spAutoFit/>
          </a:bodyPr>
          <a:lstStyle/>
          <a:p>
            <a:r>
              <a:rPr lang="he-IL" b="1" dirty="0">
                <a:solidFill>
                  <a:schemeClr val="bg1"/>
                </a:solidFill>
              </a:rPr>
              <a:t> </a:t>
            </a:r>
            <a:r>
              <a:rPr lang="he-IL" b="1" dirty="0" err="1">
                <a:solidFill>
                  <a:schemeClr val="bg1"/>
                </a:solidFill>
              </a:rPr>
              <a:t>continue</a:t>
            </a:r>
            <a:endParaRPr lang="he-IL" b="1" dirty="0">
              <a:solidFill>
                <a:schemeClr val="bg1"/>
              </a:solidFill>
            </a:endParaRPr>
          </a:p>
          <a:p>
            <a:r>
              <a:rPr lang="he-IL" b="1" dirty="0">
                <a:solidFill>
                  <a:schemeClr val="bg1"/>
                </a:solidFill>
              </a:rPr>
              <a:t>                </a:t>
            </a:r>
            <a:r>
              <a:rPr lang="he-IL" b="1" dirty="0" err="1">
                <a:solidFill>
                  <a:schemeClr val="bg1"/>
                </a:solidFill>
              </a:rPr>
              <a:t>if</a:t>
            </a:r>
            <a:r>
              <a:rPr lang="he-IL" b="1" dirty="0">
                <a:solidFill>
                  <a:schemeClr val="bg1"/>
                </a:solidFill>
              </a:rPr>
              <a:t> </a:t>
            </a:r>
            <a:r>
              <a:rPr lang="he-IL" b="1" dirty="0" err="1">
                <a:solidFill>
                  <a:schemeClr val="bg1"/>
                </a:solidFill>
              </a:rPr>
              <a:t>shape.text_frame</a:t>
            </a:r>
            <a:r>
              <a:rPr lang="he-IL" b="1" dirty="0">
                <a:solidFill>
                  <a:schemeClr val="bg1"/>
                </a:solidFill>
              </a:rPr>
              <a:t> </a:t>
            </a:r>
            <a:r>
              <a:rPr lang="he-IL" b="1" dirty="0" err="1">
                <a:solidFill>
                  <a:schemeClr val="bg1"/>
                </a:solidFill>
              </a:rPr>
              <a:t>is</a:t>
            </a:r>
            <a:r>
              <a:rPr lang="he-IL" b="1" dirty="0">
                <a:solidFill>
                  <a:schemeClr val="bg1"/>
                </a:solidFill>
              </a:rPr>
              <a:t> </a:t>
            </a:r>
            <a:r>
              <a:rPr lang="he-IL" b="1" dirty="0" err="1">
                <a:solidFill>
                  <a:schemeClr val="bg1"/>
                </a:solidFill>
              </a:rPr>
              <a:t>not</a:t>
            </a:r>
            <a:r>
              <a:rPr lang="he-IL" b="1" dirty="0">
                <a:solidFill>
                  <a:schemeClr val="bg1"/>
                </a:solidFill>
              </a:rPr>
              <a:t> </a:t>
            </a:r>
            <a:r>
              <a:rPr lang="he-IL" b="1" dirty="0" err="1">
                <a:solidFill>
                  <a:schemeClr val="bg1"/>
                </a:solidFill>
              </a:rPr>
              <a:t>None</a:t>
            </a:r>
            <a:r>
              <a:rPr lang="he-IL" b="1" dirty="0">
                <a:solidFill>
                  <a:schemeClr val="bg1"/>
                </a:solidFill>
              </a:rPr>
              <a:t>:</a:t>
            </a:r>
          </a:p>
          <a:p>
            <a:r>
              <a:rPr lang="he-IL" b="1" dirty="0">
                <a:solidFill>
                  <a:schemeClr val="bg1"/>
                </a:solidFill>
              </a:rPr>
              <a:t>                    </a:t>
            </a:r>
            <a:r>
              <a:rPr lang="he-IL" b="1" dirty="0" err="1">
                <a:solidFill>
                  <a:schemeClr val="bg1"/>
                </a:solidFill>
              </a:rPr>
              <a:t>shape.text_frame.clear</a:t>
            </a:r>
            <a:r>
              <a:rPr lang="he-IL" b="1" dirty="0">
                <a:solidFill>
                  <a:schemeClr val="bg1"/>
                </a:solidFill>
              </a:rPr>
              <a:t>()</a:t>
            </a:r>
          </a:p>
          <a:p>
            <a:r>
              <a:rPr lang="he-IL" b="1" dirty="0">
                <a:solidFill>
                  <a:schemeClr val="bg1"/>
                </a:solidFill>
              </a:rPr>
              <a:t>                    </a:t>
            </a:r>
            <a:r>
              <a:rPr lang="he-IL" b="1" dirty="0" err="1">
                <a:solidFill>
                  <a:schemeClr val="bg1"/>
                </a:solidFill>
              </a:rPr>
              <a:t>shape.text_frame.text</a:t>
            </a:r>
            <a:r>
              <a:rPr lang="he-IL" b="1" dirty="0">
                <a:solidFill>
                  <a:schemeClr val="bg1"/>
                </a:solidFill>
              </a:rPr>
              <a:t> = </a:t>
            </a:r>
            <a:r>
              <a:rPr lang="he-IL" b="1" dirty="0" err="1">
                <a:solidFill>
                  <a:schemeClr val="bg1"/>
                </a:solidFill>
              </a:rPr>
              <a:t>text</a:t>
            </a:r>
            <a:endParaRPr lang="he-IL" b="1" dirty="0">
              <a:solidFill>
                <a:schemeClr val="bg1"/>
              </a:solidFill>
            </a:endParaRPr>
          </a:p>
          <a:p>
            <a:r>
              <a:rPr lang="he-IL" b="1" dirty="0">
                <a:solidFill>
                  <a:schemeClr val="bg1"/>
                </a:solidFill>
              </a:rPr>
              <a:t>                    </a:t>
            </a:r>
            <a:r>
              <a:rPr lang="he-IL" b="1" dirty="0" err="1">
                <a:solidFill>
                  <a:schemeClr val="bg1"/>
                </a:solidFill>
              </a:rPr>
              <a:t>break</a:t>
            </a:r>
            <a:endParaRPr lang="he-IL" b="1" dirty="0">
              <a:solidFill>
                <a:schemeClr val="bg1"/>
              </a:solidFill>
            </a:endParaRPr>
          </a:p>
          <a:p>
            <a:r>
              <a:rPr lang="he-IL" b="1" dirty="0">
                <a:solidFill>
                  <a:schemeClr val="bg1"/>
                </a:solidFill>
              </a:rPr>
              <a:t>        </a:t>
            </a:r>
            <a:r>
              <a:rPr lang="he-IL" b="1" dirty="0" err="1">
                <a:solidFill>
                  <a:schemeClr val="bg1"/>
                </a:solidFill>
              </a:rPr>
              <a:t>self.commands.append</a:t>
            </a:r>
            <a:r>
              <a:rPr lang="he-IL" b="1" dirty="0">
                <a:solidFill>
                  <a:schemeClr val="bg1"/>
                </a:solidFill>
              </a:rPr>
              <a:t>(</a:t>
            </a:r>
            <a:r>
              <a:rPr lang="he-IL" b="1" dirty="0" err="1">
                <a:solidFill>
                  <a:schemeClr val="bg1"/>
                </a:solidFill>
              </a:rPr>
              <a:t>f"add_text</a:t>
            </a:r>
            <a:r>
              <a:rPr lang="he-IL" b="1" dirty="0">
                <a:solidFill>
                  <a:schemeClr val="bg1"/>
                </a:solidFill>
              </a:rPr>
              <a:t>(</a:t>
            </a:r>
            <a:r>
              <a:rPr lang="he-IL" b="1" dirty="0" err="1">
                <a:solidFill>
                  <a:schemeClr val="bg1"/>
                </a:solidFill>
              </a:rPr>
              <a:t>slide_index</a:t>
            </a:r>
            <a:r>
              <a:rPr lang="he-IL" b="1" dirty="0">
                <a:solidFill>
                  <a:schemeClr val="bg1"/>
                </a:solidFill>
              </a:rPr>
              <a:t>={</a:t>
            </a:r>
            <a:r>
              <a:rPr lang="he-IL" b="1" dirty="0" err="1">
                <a:solidFill>
                  <a:schemeClr val="bg1"/>
                </a:solidFill>
              </a:rPr>
              <a:t>slide_index</a:t>
            </a:r>
            <a:r>
              <a:rPr lang="he-IL" b="1" dirty="0">
                <a:solidFill>
                  <a:schemeClr val="bg1"/>
                </a:solidFill>
              </a:rPr>
              <a:t>}, </a:t>
            </a:r>
            <a:r>
              <a:rPr lang="he-IL" b="1" dirty="0" err="1">
                <a:solidFill>
                  <a:schemeClr val="bg1"/>
                </a:solidFill>
              </a:rPr>
              <a:t>text</a:t>
            </a:r>
            <a:r>
              <a:rPr lang="he-IL" b="1" dirty="0">
                <a:solidFill>
                  <a:schemeClr val="bg1"/>
                </a:solidFill>
              </a:rPr>
              <a:t>='{</a:t>
            </a:r>
            <a:r>
              <a:rPr lang="he-IL" b="1" dirty="0" err="1">
                <a:solidFill>
                  <a:schemeClr val="bg1"/>
                </a:solidFill>
              </a:rPr>
              <a:t>text</a:t>
            </a:r>
            <a:r>
              <a:rPr lang="he-IL" b="1" dirty="0">
                <a:solidFill>
                  <a:schemeClr val="bg1"/>
                </a:solidFill>
              </a:rPr>
              <a:t>}', </a:t>
            </a:r>
            <a:r>
              <a:rPr lang="he-IL" b="1" dirty="0" err="1">
                <a:solidFill>
                  <a:schemeClr val="bg1"/>
                </a:solidFill>
              </a:rPr>
              <a:t>placeholder</a:t>
            </a:r>
            <a:r>
              <a:rPr lang="he-IL" b="1" dirty="0">
                <a:solidFill>
                  <a:schemeClr val="bg1"/>
                </a:solidFill>
              </a:rPr>
              <a:t>='{</a:t>
            </a:r>
            <a:r>
              <a:rPr lang="he-IL" b="1" dirty="0" err="1">
                <a:solidFill>
                  <a:schemeClr val="bg1"/>
                </a:solidFill>
              </a:rPr>
              <a:t>placeholder</a:t>
            </a:r>
            <a:r>
              <a:rPr lang="he-IL" b="1" dirty="0">
                <a:solidFill>
                  <a:schemeClr val="bg1"/>
                </a:solidFill>
              </a:rPr>
              <a:t>}')")</a:t>
            </a:r>
          </a:p>
          <a:p>
            <a:r>
              <a:rPr lang="he-IL" b="1" dirty="0">
                <a:solidFill>
                  <a:schemeClr val="bg1"/>
                </a:solidFill>
              </a:rPr>
              <a:t>        </a:t>
            </a:r>
            <a:r>
              <a:rPr lang="he-IL" b="1" dirty="0" err="1">
                <a:solidFill>
                  <a:schemeClr val="bg1"/>
                </a:solidFill>
              </a:rPr>
              <a:t>print</a:t>
            </a:r>
            <a:r>
              <a:rPr lang="he-IL" b="1" dirty="0">
                <a:solidFill>
                  <a:schemeClr val="bg1"/>
                </a:solidFill>
              </a:rPr>
              <a:t>(</a:t>
            </a:r>
            <a:r>
              <a:rPr lang="he-IL" b="1" dirty="0" err="1">
                <a:solidFill>
                  <a:schemeClr val="bg1"/>
                </a:solidFill>
              </a:rPr>
              <a:t>f"Adding</a:t>
            </a:r>
            <a:r>
              <a:rPr lang="he-IL" b="1" dirty="0">
                <a:solidFill>
                  <a:schemeClr val="bg1"/>
                </a:solidFill>
              </a:rPr>
              <a:t> </a:t>
            </a:r>
            <a:r>
              <a:rPr lang="he-IL" b="1" dirty="0" err="1">
                <a:solidFill>
                  <a:schemeClr val="bg1"/>
                </a:solidFill>
              </a:rPr>
              <a:t>text</a:t>
            </a:r>
            <a:r>
              <a:rPr lang="he-IL" b="1" dirty="0">
                <a:solidFill>
                  <a:schemeClr val="bg1"/>
                </a:solidFill>
              </a:rPr>
              <a:t> '{</a:t>
            </a:r>
            <a:r>
              <a:rPr lang="he-IL" b="1" dirty="0" err="1">
                <a:solidFill>
                  <a:schemeClr val="bg1"/>
                </a:solidFill>
              </a:rPr>
              <a:t>text</a:t>
            </a:r>
            <a:r>
              <a:rPr lang="he-IL" b="1" dirty="0">
                <a:solidFill>
                  <a:schemeClr val="bg1"/>
                </a:solidFill>
              </a:rPr>
              <a:t>}' </a:t>
            </a:r>
            <a:r>
              <a:rPr lang="he-IL" b="1" dirty="0" err="1">
                <a:solidFill>
                  <a:schemeClr val="bg1"/>
                </a:solidFill>
              </a:rPr>
              <a:t>to</a:t>
            </a:r>
            <a:r>
              <a:rPr lang="he-IL" b="1" dirty="0">
                <a:solidFill>
                  <a:schemeClr val="bg1"/>
                </a:solidFill>
              </a:rPr>
              <a:t> </a:t>
            </a:r>
            <a:r>
              <a:rPr lang="he-IL" b="1" dirty="0" err="1">
                <a:solidFill>
                  <a:schemeClr val="bg1"/>
                </a:solidFill>
              </a:rPr>
              <a:t>slide</a:t>
            </a:r>
            <a:r>
              <a:rPr lang="he-IL" b="1" dirty="0">
                <a:solidFill>
                  <a:schemeClr val="bg1"/>
                </a:solidFill>
              </a:rPr>
              <a:t> {</a:t>
            </a:r>
            <a:r>
              <a:rPr lang="he-IL" b="1" dirty="0" err="1">
                <a:solidFill>
                  <a:schemeClr val="bg1"/>
                </a:solidFill>
              </a:rPr>
              <a:t>slide_index</a:t>
            </a:r>
            <a:r>
              <a:rPr lang="he-IL" b="1" dirty="0">
                <a:solidFill>
                  <a:schemeClr val="bg1"/>
                </a:solidFill>
              </a:rPr>
              <a:t>} </a:t>
            </a:r>
            <a:r>
              <a:rPr lang="he-IL" b="1" dirty="0" err="1">
                <a:solidFill>
                  <a:schemeClr val="bg1"/>
                </a:solidFill>
              </a:rPr>
              <a:t>in</a:t>
            </a:r>
            <a:r>
              <a:rPr lang="he-IL" b="1" dirty="0">
                <a:solidFill>
                  <a:schemeClr val="bg1"/>
                </a:solidFill>
              </a:rPr>
              <a:t> </a:t>
            </a:r>
            <a:r>
              <a:rPr lang="he-IL" b="1" dirty="0" err="1">
                <a:solidFill>
                  <a:schemeClr val="bg1"/>
                </a:solidFill>
              </a:rPr>
              <a:t>placeholder</a:t>
            </a:r>
            <a:r>
              <a:rPr lang="he-IL" b="1" dirty="0">
                <a:solidFill>
                  <a:schemeClr val="bg1"/>
                </a:solidFill>
              </a:rPr>
              <a:t> '{</a:t>
            </a:r>
            <a:r>
              <a:rPr lang="he-IL" b="1" dirty="0" err="1">
                <a:solidFill>
                  <a:schemeClr val="bg1"/>
                </a:solidFill>
              </a:rPr>
              <a:t>placeholder</a:t>
            </a:r>
            <a:r>
              <a:rPr lang="he-IL" b="1" dirty="0">
                <a:solidFill>
                  <a:schemeClr val="bg1"/>
                </a:solidFill>
              </a:rPr>
              <a:t>}'")</a:t>
            </a:r>
          </a:p>
          <a:p>
            <a:endParaRPr lang="he-IL" b="1" dirty="0">
              <a:solidFill>
                <a:schemeClr val="bg1"/>
              </a:solidFill>
            </a:endParaRPr>
          </a:p>
          <a:p>
            <a:r>
              <a:rPr lang="he-IL" b="1" dirty="0">
                <a:solidFill>
                  <a:schemeClr val="bg1"/>
                </a:solidFill>
              </a:rPr>
              <a:t>    </a:t>
            </a:r>
            <a:r>
              <a:rPr lang="he-IL" b="1" dirty="0" err="1">
                <a:solidFill>
                  <a:schemeClr val="bg1"/>
                </a:solidFill>
              </a:rPr>
              <a:t>def</a:t>
            </a:r>
            <a:r>
              <a:rPr lang="he-IL" b="1" dirty="0">
                <a:solidFill>
                  <a:schemeClr val="bg1"/>
                </a:solidFill>
              </a:rPr>
              <a:t> </a:t>
            </a:r>
            <a:r>
              <a:rPr lang="he-IL" b="1" dirty="0" err="1">
                <a:solidFill>
                  <a:schemeClr val="bg1"/>
                </a:solidFill>
              </a:rPr>
              <a:t>add_bullets</a:t>
            </a:r>
            <a:r>
              <a:rPr lang="he-IL" b="1" dirty="0">
                <a:solidFill>
                  <a:schemeClr val="bg1"/>
                </a:solidFill>
              </a:rPr>
              <a:t>(</a:t>
            </a:r>
            <a:r>
              <a:rPr lang="he-IL" b="1" dirty="0" err="1">
                <a:solidFill>
                  <a:schemeClr val="bg1"/>
                </a:solidFill>
              </a:rPr>
              <a:t>self</a:t>
            </a:r>
            <a:r>
              <a:rPr lang="he-IL" b="1" dirty="0">
                <a:solidFill>
                  <a:schemeClr val="bg1"/>
                </a:solidFill>
              </a:rPr>
              <a:t>, </a:t>
            </a:r>
            <a:r>
              <a:rPr lang="he-IL" b="1" dirty="0" err="1">
                <a:solidFill>
                  <a:schemeClr val="bg1"/>
                </a:solidFill>
              </a:rPr>
              <a:t>slide_index</a:t>
            </a:r>
            <a:r>
              <a:rPr lang="he-IL" b="1" dirty="0">
                <a:solidFill>
                  <a:schemeClr val="bg1"/>
                </a:solidFill>
              </a:rPr>
              <a:t>, </a:t>
            </a:r>
            <a:r>
              <a:rPr lang="he-IL" b="1" dirty="0" err="1">
                <a:solidFill>
                  <a:schemeClr val="bg1"/>
                </a:solidFill>
              </a:rPr>
              <a:t>bullets</a:t>
            </a:r>
            <a:r>
              <a:rPr lang="he-IL" b="1" dirty="0">
                <a:solidFill>
                  <a:schemeClr val="bg1"/>
                </a:solidFill>
              </a:rPr>
              <a:t>, </a:t>
            </a:r>
            <a:r>
              <a:rPr lang="he-IL" b="1" dirty="0" err="1">
                <a:solidFill>
                  <a:schemeClr val="bg1"/>
                </a:solidFill>
              </a:rPr>
              <a:t>placeholder</a:t>
            </a:r>
            <a:r>
              <a:rPr lang="he-IL" b="1" dirty="0">
                <a:solidFill>
                  <a:schemeClr val="bg1"/>
                </a:solidFill>
              </a:rPr>
              <a:t>="</a:t>
            </a:r>
            <a:r>
              <a:rPr lang="he-IL" b="1" dirty="0" err="1">
                <a:solidFill>
                  <a:schemeClr val="bg1"/>
                </a:solidFill>
              </a:rPr>
              <a:t>body</a:t>
            </a:r>
            <a:r>
              <a:rPr lang="he-IL" b="1" dirty="0">
                <a:solidFill>
                  <a:schemeClr val="bg1"/>
                </a:solidFill>
              </a:rPr>
              <a:t>"):</a:t>
            </a:r>
          </a:p>
          <a:p>
            <a:r>
              <a:rPr lang="he-IL" b="1" dirty="0">
                <a:solidFill>
                  <a:schemeClr val="bg1"/>
                </a:solidFill>
              </a:rPr>
              <a:t>        </a:t>
            </a:r>
            <a:r>
              <a:rPr lang="he-IL" b="1" dirty="0" err="1">
                <a:solidFill>
                  <a:schemeClr val="bg1"/>
                </a:solidFill>
              </a:rPr>
              <a:t>slide</a:t>
            </a:r>
            <a:r>
              <a:rPr lang="he-IL" b="1" dirty="0">
                <a:solidFill>
                  <a:schemeClr val="bg1"/>
                </a:solidFill>
              </a:rPr>
              <a:t> = </a:t>
            </a:r>
            <a:r>
              <a:rPr lang="he-IL" b="1" dirty="0" err="1">
                <a:solidFill>
                  <a:schemeClr val="bg1"/>
                </a:solidFill>
              </a:rPr>
              <a:t>self.prs.slides</a:t>
            </a:r>
            <a:r>
              <a:rPr lang="he-IL" b="1" dirty="0">
                <a:solidFill>
                  <a:schemeClr val="bg1"/>
                </a:solidFill>
              </a:rPr>
              <a:t>[</a:t>
            </a:r>
            <a:r>
              <a:rPr lang="he-IL" b="1" dirty="0" err="1">
                <a:solidFill>
                  <a:schemeClr val="bg1"/>
                </a:solidFill>
              </a:rPr>
              <a:t>slide_index</a:t>
            </a:r>
            <a:r>
              <a:rPr lang="he-IL" b="1" dirty="0">
                <a:solidFill>
                  <a:schemeClr val="bg1"/>
                </a:solidFill>
              </a:rPr>
              <a:t>]</a:t>
            </a:r>
          </a:p>
          <a:p>
            <a:r>
              <a:rPr lang="he-IL" b="1" dirty="0">
                <a:solidFill>
                  <a:schemeClr val="bg1"/>
                </a:solidFill>
              </a:rPr>
              <a:t>        </a:t>
            </a:r>
            <a:r>
              <a:rPr lang="he-IL" b="1" dirty="0" err="1">
                <a:solidFill>
                  <a:schemeClr val="bg1"/>
                </a:solidFill>
              </a:rPr>
              <a:t>for</a:t>
            </a:r>
            <a:r>
              <a:rPr lang="he-IL" b="1" dirty="0">
                <a:solidFill>
                  <a:schemeClr val="bg1"/>
                </a:solidFill>
              </a:rPr>
              <a:t> </a:t>
            </a:r>
            <a:r>
              <a:rPr lang="he-IL" b="1" dirty="0" err="1">
                <a:solidFill>
                  <a:schemeClr val="bg1"/>
                </a:solidFill>
              </a:rPr>
              <a:t>shape</a:t>
            </a:r>
            <a:r>
              <a:rPr lang="he-IL" b="1" dirty="0">
                <a:solidFill>
                  <a:schemeClr val="bg1"/>
                </a:solidFill>
              </a:rPr>
              <a:t> </a:t>
            </a:r>
            <a:r>
              <a:rPr lang="he-IL" b="1" dirty="0" err="1">
                <a:solidFill>
                  <a:schemeClr val="bg1"/>
                </a:solidFill>
              </a:rPr>
              <a:t>in</a:t>
            </a:r>
            <a:r>
              <a:rPr lang="he-IL" b="1" dirty="0">
                <a:solidFill>
                  <a:schemeClr val="bg1"/>
                </a:solidFill>
              </a:rPr>
              <a:t> </a:t>
            </a:r>
            <a:r>
              <a:rPr lang="he-IL" b="1" dirty="0" err="1">
                <a:solidFill>
                  <a:schemeClr val="bg1"/>
                </a:solidFill>
              </a:rPr>
              <a:t>slide.shapes</a:t>
            </a:r>
            <a:r>
              <a:rPr lang="he-IL" b="1" dirty="0">
                <a:solidFill>
                  <a:schemeClr val="bg1"/>
                </a:solidFill>
              </a:rPr>
              <a:t>:</a:t>
            </a:r>
          </a:p>
          <a:p>
            <a:r>
              <a:rPr lang="he-IL" b="1" dirty="0">
                <a:solidFill>
                  <a:schemeClr val="bg1"/>
                </a:solidFill>
              </a:rPr>
              <a:t>            </a:t>
            </a:r>
            <a:r>
              <a:rPr lang="he-IL" b="1" dirty="0" err="1">
                <a:solidFill>
                  <a:schemeClr val="bg1"/>
                </a:solidFill>
              </a:rPr>
              <a:t>if</a:t>
            </a:r>
            <a:r>
              <a:rPr lang="he-IL" b="1" dirty="0">
                <a:solidFill>
                  <a:schemeClr val="bg1"/>
                </a:solidFill>
              </a:rPr>
              <a:t> </a:t>
            </a:r>
            <a:r>
              <a:rPr lang="he-IL" b="1" dirty="0" err="1">
                <a:solidFill>
                  <a:schemeClr val="bg1"/>
                </a:solidFill>
              </a:rPr>
              <a:t>shape.has_text_frame</a:t>
            </a:r>
            <a:r>
              <a:rPr lang="he-IL" b="1" dirty="0">
                <a:solidFill>
                  <a:schemeClr val="bg1"/>
                </a:solidFill>
              </a:rPr>
              <a:t>:</a:t>
            </a:r>
          </a:p>
          <a:p>
            <a:r>
              <a:rPr lang="he-IL" b="1" dirty="0">
                <a:solidFill>
                  <a:schemeClr val="bg1"/>
                </a:solidFill>
              </a:rPr>
              <a:t>                </a:t>
            </a:r>
            <a:r>
              <a:rPr lang="he-IL" b="1" dirty="0" err="1">
                <a:solidFill>
                  <a:schemeClr val="bg1"/>
                </a:solidFill>
              </a:rPr>
              <a:t>if</a:t>
            </a:r>
            <a:r>
              <a:rPr lang="he-IL" b="1" dirty="0">
                <a:solidFill>
                  <a:schemeClr val="bg1"/>
                </a:solidFill>
              </a:rPr>
              <a:t> </a:t>
            </a:r>
            <a:r>
              <a:rPr lang="he-IL" b="1" dirty="0" err="1">
                <a:solidFill>
                  <a:schemeClr val="bg1"/>
                </a:solidFill>
              </a:rPr>
              <a:t>placeholder</a:t>
            </a:r>
            <a:r>
              <a:rPr lang="he-IL" b="1" dirty="0">
                <a:solidFill>
                  <a:schemeClr val="bg1"/>
                </a:solidFill>
              </a:rPr>
              <a:t> == "</a:t>
            </a:r>
            <a:r>
              <a:rPr lang="he-IL" b="1" dirty="0" err="1">
                <a:solidFill>
                  <a:schemeClr val="bg1"/>
                </a:solidFill>
              </a:rPr>
              <a:t>body</a:t>
            </a:r>
            <a:r>
              <a:rPr lang="he-IL" b="1" dirty="0">
                <a:solidFill>
                  <a:schemeClr val="bg1"/>
                </a:solidFill>
              </a:rPr>
              <a:t>" </a:t>
            </a:r>
            <a:r>
              <a:rPr lang="he-IL" b="1" dirty="0" err="1">
                <a:solidFill>
                  <a:schemeClr val="bg1"/>
                </a:solidFill>
              </a:rPr>
              <a:t>and</a:t>
            </a:r>
            <a:r>
              <a:rPr lang="he-IL" b="1" dirty="0">
                <a:solidFill>
                  <a:schemeClr val="bg1"/>
                </a:solidFill>
              </a:rPr>
              <a:t> </a:t>
            </a:r>
            <a:r>
              <a:rPr lang="he-IL" b="1" dirty="0" err="1">
                <a:solidFill>
                  <a:schemeClr val="bg1"/>
                </a:solidFill>
              </a:rPr>
              <a:t>shape</a:t>
            </a:r>
            <a:r>
              <a:rPr lang="he-IL" b="1" dirty="0">
                <a:solidFill>
                  <a:schemeClr val="bg1"/>
                </a:solidFill>
              </a:rPr>
              <a:t> != </a:t>
            </a:r>
            <a:r>
              <a:rPr lang="he-IL" b="1" dirty="0" err="1">
                <a:solidFill>
                  <a:schemeClr val="bg1"/>
                </a:solidFill>
              </a:rPr>
              <a:t>slide.shapes.title</a:t>
            </a:r>
            <a:r>
              <a:rPr lang="he-IL" b="1" dirty="0">
                <a:solidFill>
                  <a:schemeClr val="bg1"/>
                </a:solidFill>
              </a:rPr>
              <a:t>:</a:t>
            </a:r>
          </a:p>
          <a:p>
            <a:r>
              <a:rPr lang="he-IL" b="1" dirty="0">
                <a:solidFill>
                  <a:schemeClr val="bg1"/>
                </a:solidFill>
              </a:rPr>
              <a:t>                    </a:t>
            </a:r>
            <a:r>
              <a:rPr lang="he-IL" b="1" dirty="0" err="1">
                <a:solidFill>
                  <a:schemeClr val="bg1"/>
                </a:solidFill>
              </a:rPr>
              <a:t>shape.text_frame.clear</a:t>
            </a:r>
            <a:r>
              <a:rPr lang="he-IL" b="1" dirty="0">
                <a:solidFill>
                  <a:schemeClr val="bg1"/>
                </a:solidFill>
              </a:rPr>
              <a:t>()  # </a:t>
            </a:r>
            <a:r>
              <a:rPr lang="he-IL" b="1" dirty="0" err="1">
                <a:solidFill>
                  <a:schemeClr val="bg1"/>
                </a:solidFill>
              </a:rPr>
              <a:t>Clear</a:t>
            </a:r>
            <a:r>
              <a:rPr lang="he-IL" b="1" dirty="0">
                <a:solidFill>
                  <a:schemeClr val="bg1"/>
                </a:solidFill>
              </a:rPr>
              <a:t> </a:t>
            </a:r>
            <a:r>
              <a:rPr lang="he-IL" b="1" dirty="0" err="1">
                <a:solidFill>
                  <a:schemeClr val="bg1"/>
                </a:solidFill>
              </a:rPr>
              <a:t>existing</a:t>
            </a:r>
            <a:r>
              <a:rPr lang="he-IL" b="1" dirty="0">
                <a:solidFill>
                  <a:schemeClr val="bg1"/>
                </a:solidFill>
              </a:rPr>
              <a:t> </a:t>
            </a:r>
            <a:r>
              <a:rPr lang="he-IL" b="1" dirty="0" err="1">
                <a:solidFill>
                  <a:schemeClr val="bg1"/>
                </a:solidFill>
              </a:rPr>
              <a:t>text</a:t>
            </a:r>
            <a:endParaRPr lang="he-IL" b="1" dirty="0">
              <a:solidFill>
                <a:schemeClr val="bg1"/>
              </a:solidFill>
            </a:endParaRPr>
          </a:p>
          <a:p>
            <a:r>
              <a:rPr lang="he-IL" b="1" dirty="0">
                <a:solidFill>
                  <a:schemeClr val="bg1"/>
                </a:solidFill>
              </a:rPr>
              <a:t>                    </a:t>
            </a:r>
            <a:r>
              <a:rPr lang="he-IL" b="1" dirty="0" err="1">
                <a:solidFill>
                  <a:schemeClr val="bg1"/>
                </a:solidFill>
              </a:rPr>
              <a:t>for</a:t>
            </a:r>
            <a:r>
              <a:rPr lang="he-IL" b="1" dirty="0">
                <a:solidFill>
                  <a:schemeClr val="bg1"/>
                </a:solidFill>
              </a:rPr>
              <a:t> </a:t>
            </a:r>
            <a:r>
              <a:rPr lang="he-IL" b="1" dirty="0" err="1">
                <a:solidFill>
                  <a:schemeClr val="bg1"/>
                </a:solidFill>
              </a:rPr>
              <a:t>bullet</a:t>
            </a:r>
            <a:r>
              <a:rPr lang="he-IL" b="1" dirty="0">
                <a:solidFill>
                  <a:schemeClr val="bg1"/>
                </a:solidFill>
              </a:rPr>
              <a:t> </a:t>
            </a:r>
            <a:r>
              <a:rPr lang="he-IL" b="1" dirty="0" err="1">
                <a:solidFill>
                  <a:schemeClr val="bg1"/>
                </a:solidFill>
              </a:rPr>
              <a:t>in</a:t>
            </a:r>
            <a:r>
              <a:rPr lang="he-IL" b="1" dirty="0">
                <a:solidFill>
                  <a:schemeClr val="bg1"/>
                </a:solidFill>
              </a:rPr>
              <a:t> </a:t>
            </a:r>
            <a:r>
              <a:rPr lang="he-IL" b="1" dirty="0" err="1">
                <a:solidFill>
                  <a:schemeClr val="bg1"/>
                </a:solidFill>
              </a:rPr>
              <a:t>bullets</a:t>
            </a:r>
            <a:r>
              <a:rPr lang="he-IL" b="1" dirty="0">
                <a:solidFill>
                  <a:schemeClr val="bg1"/>
                </a:solidFill>
              </a:rPr>
              <a:t>:</a:t>
            </a:r>
          </a:p>
          <a:p>
            <a:r>
              <a:rPr lang="he-IL" b="1" dirty="0">
                <a:solidFill>
                  <a:schemeClr val="bg1"/>
                </a:solidFill>
              </a:rPr>
              <a:t>                        p = </a:t>
            </a:r>
            <a:r>
              <a:rPr lang="he-IL" b="1" dirty="0" err="1">
                <a:solidFill>
                  <a:schemeClr val="bg1"/>
                </a:solidFill>
              </a:rPr>
              <a:t>shape.text_frame.add_paragraph</a:t>
            </a:r>
            <a:r>
              <a:rPr lang="he-IL" b="1" dirty="0">
                <a:solidFill>
                  <a:schemeClr val="bg1"/>
                </a:solidFill>
              </a:rPr>
              <a:t>()</a:t>
            </a:r>
          </a:p>
          <a:p>
            <a:r>
              <a:rPr lang="he-IL" b="1" dirty="0">
                <a:solidFill>
                  <a:schemeClr val="bg1"/>
                </a:solidFill>
              </a:rPr>
              <a:t>                        </a:t>
            </a:r>
            <a:r>
              <a:rPr lang="he-IL" b="1" dirty="0" err="1">
                <a:solidFill>
                  <a:schemeClr val="bg1"/>
                </a:solidFill>
              </a:rPr>
              <a:t>p.text</a:t>
            </a:r>
            <a:r>
              <a:rPr lang="he-IL" b="1" dirty="0">
                <a:solidFill>
                  <a:schemeClr val="bg1"/>
                </a:solidFill>
              </a:rPr>
              <a:t> = </a:t>
            </a:r>
            <a:r>
              <a:rPr lang="he-IL" b="1" dirty="0" err="1">
                <a:solidFill>
                  <a:schemeClr val="bg1"/>
                </a:solidFill>
              </a:rPr>
              <a:t>bullet.strip</a:t>
            </a:r>
            <a:r>
              <a:rPr lang="he-IL" b="1" dirty="0">
                <a:solidFill>
                  <a:schemeClr val="bg1"/>
                </a:solidFill>
              </a:rPr>
              <a:t>()</a:t>
            </a:r>
          </a:p>
          <a:p>
            <a:r>
              <a:rPr lang="he-IL" b="1" dirty="0">
                <a:solidFill>
                  <a:schemeClr val="bg1"/>
                </a:solidFill>
              </a:rPr>
              <a:t>                        </a:t>
            </a:r>
            <a:r>
              <a:rPr lang="he-IL" b="1" dirty="0" err="1">
                <a:solidFill>
                  <a:schemeClr val="bg1"/>
                </a:solidFill>
              </a:rPr>
              <a:t>p.level</a:t>
            </a:r>
            <a:r>
              <a:rPr lang="he-IL" b="1" dirty="0">
                <a:solidFill>
                  <a:schemeClr val="bg1"/>
                </a:solidFill>
              </a:rPr>
              <a:t> = 0</a:t>
            </a:r>
          </a:p>
          <a:p>
            <a:r>
              <a:rPr lang="he-IL" b="1" dirty="0">
                <a:solidFill>
                  <a:schemeClr val="bg1"/>
                </a:solidFill>
              </a:rPr>
              <a:t>                    </a:t>
            </a:r>
            <a:r>
              <a:rPr lang="he-IL" b="1" dirty="0" err="1">
                <a:solidFill>
                  <a:schemeClr val="bg1"/>
                </a:solidFill>
              </a:rPr>
              <a:t>break</a:t>
            </a:r>
            <a:endParaRPr lang="he-IL" b="1" dirty="0">
              <a:solidFill>
                <a:schemeClr val="bg1"/>
              </a:solidFill>
            </a:endParaRPr>
          </a:p>
          <a:p>
            <a:r>
              <a:rPr lang="he-IL" b="1" dirty="0">
                <a:solidFill>
                  <a:schemeClr val="bg1"/>
                </a:solidFill>
              </a:rPr>
              <a:t>        </a:t>
            </a:r>
            <a:r>
              <a:rPr lang="he-IL" b="1" dirty="0" err="1">
                <a:solidFill>
                  <a:schemeClr val="bg1"/>
                </a:solidFill>
              </a:rPr>
              <a:t>self.commands.append</a:t>
            </a:r>
            <a:r>
              <a:rPr lang="he-IL" b="1" dirty="0">
                <a:solidFill>
                  <a:schemeClr val="bg1"/>
                </a:solidFill>
              </a:rPr>
              <a:t>(</a:t>
            </a:r>
            <a:r>
              <a:rPr lang="he-IL" b="1" dirty="0" err="1">
                <a:solidFill>
                  <a:schemeClr val="bg1"/>
                </a:solidFill>
              </a:rPr>
              <a:t>f"add_bullets</a:t>
            </a:r>
            <a:r>
              <a:rPr lang="he-IL" b="1" dirty="0">
                <a:solidFill>
                  <a:schemeClr val="bg1"/>
                </a:solidFill>
              </a:rPr>
              <a:t>(</a:t>
            </a:r>
            <a:r>
              <a:rPr lang="he-IL" b="1" dirty="0" err="1">
                <a:solidFill>
                  <a:schemeClr val="bg1"/>
                </a:solidFill>
              </a:rPr>
              <a:t>slide_index</a:t>
            </a:r>
            <a:r>
              <a:rPr lang="he-IL" b="1" dirty="0">
                <a:solidFill>
                  <a:schemeClr val="bg1"/>
                </a:solidFill>
              </a:rPr>
              <a:t>={</a:t>
            </a:r>
            <a:r>
              <a:rPr lang="he-IL" b="1" dirty="0" err="1">
                <a:solidFill>
                  <a:schemeClr val="bg1"/>
                </a:solidFill>
              </a:rPr>
              <a:t>slide_index</a:t>
            </a:r>
            <a:r>
              <a:rPr lang="he-IL" b="1" dirty="0">
                <a:solidFill>
                  <a:schemeClr val="bg1"/>
                </a:solidFill>
              </a:rPr>
              <a:t>}, </a:t>
            </a:r>
            <a:r>
              <a:rPr lang="he-IL" b="1" dirty="0" err="1">
                <a:solidFill>
                  <a:schemeClr val="bg1"/>
                </a:solidFill>
              </a:rPr>
              <a:t>bullets</a:t>
            </a:r>
            <a:r>
              <a:rPr lang="he-IL" b="1" dirty="0">
                <a:solidFill>
                  <a:schemeClr val="bg1"/>
                </a:solidFill>
              </a:rPr>
              <a:t>={</a:t>
            </a:r>
            <a:r>
              <a:rPr lang="he-IL" b="1" dirty="0" err="1">
                <a:solidFill>
                  <a:schemeClr val="bg1"/>
                </a:solidFill>
              </a:rPr>
              <a:t>bullets</a:t>
            </a:r>
            <a:r>
              <a:rPr lang="he-IL" b="1" dirty="0">
                <a:solidFill>
                  <a:schemeClr val="bg1"/>
                </a:solidFill>
              </a:rPr>
              <a:t>}, </a:t>
            </a:r>
            <a:r>
              <a:rPr lang="he-IL" b="1" dirty="0" err="1">
                <a:solidFill>
                  <a:schemeClr val="bg1"/>
                </a:solidFill>
              </a:rPr>
              <a:t>placeholder</a:t>
            </a:r>
            <a:r>
              <a:rPr lang="he-IL" b="1" dirty="0">
                <a:solidFill>
                  <a:schemeClr val="bg1"/>
                </a:solidFill>
              </a:rPr>
              <a:t>='{</a:t>
            </a:r>
            <a:r>
              <a:rPr lang="he-IL" b="1" dirty="0" err="1">
                <a:solidFill>
                  <a:schemeClr val="bg1"/>
                </a:solidFill>
              </a:rPr>
              <a:t>placeholder</a:t>
            </a:r>
            <a:r>
              <a:rPr lang="he-IL" b="1" dirty="0">
                <a:solidFill>
                  <a:schemeClr val="bg1"/>
                </a:solidFill>
              </a:rPr>
              <a:t>}')")</a:t>
            </a:r>
          </a:p>
          <a:p>
            <a:r>
              <a:rPr lang="he-IL" b="1" dirty="0">
                <a:solidFill>
                  <a:schemeClr val="bg1"/>
                </a:solidFill>
              </a:rPr>
              <a:t>        </a:t>
            </a:r>
            <a:r>
              <a:rPr lang="he-IL" b="1" dirty="0" err="1">
                <a:solidFill>
                  <a:schemeClr val="bg1"/>
                </a:solidFill>
              </a:rPr>
              <a:t>print</a:t>
            </a:r>
            <a:r>
              <a:rPr lang="he-IL" b="1" dirty="0">
                <a:solidFill>
                  <a:schemeClr val="bg1"/>
                </a:solidFill>
              </a:rPr>
              <a:t>(</a:t>
            </a:r>
            <a:r>
              <a:rPr lang="he-IL" b="1" dirty="0" err="1">
                <a:solidFill>
                  <a:schemeClr val="bg1"/>
                </a:solidFill>
              </a:rPr>
              <a:t>f"Adding</a:t>
            </a:r>
            <a:r>
              <a:rPr lang="he-IL" b="1" dirty="0">
                <a:solidFill>
                  <a:schemeClr val="bg1"/>
                </a:solidFill>
              </a:rPr>
              <a:t> </a:t>
            </a:r>
            <a:r>
              <a:rPr lang="he-IL" b="1" dirty="0" err="1">
                <a:solidFill>
                  <a:schemeClr val="bg1"/>
                </a:solidFill>
              </a:rPr>
              <a:t>bullets</a:t>
            </a:r>
            <a:r>
              <a:rPr lang="he-IL" b="1" dirty="0">
                <a:solidFill>
                  <a:schemeClr val="bg1"/>
                </a:solidFill>
              </a:rPr>
              <a:t> '{</a:t>
            </a:r>
            <a:r>
              <a:rPr lang="he-IL" b="1" dirty="0" err="1">
                <a:solidFill>
                  <a:schemeClr val="bg1"/>
                </a:solidFill>
              </a:rPr>
              <a:t>bullets</a:t>
            </a:r>
            <a:r>
              <a:rPr lang="he-IL" b="1" dirty="0">
                <a:solidFill>
                  <a:schemeClr val="bg1"/>
                </a:solidFill>
              </a:rPr>
              <a:t>}' </a:t>
            </a:r>
            <a:r>
              <a:rPr lang="he-IL" b="1" dirty="0" err="1">
                <a:solidFill>
                  <a:schemeClr val="bg1"/>
                </a:solidFill>
              </a:rPr>
              <a:t>to</a:t>
            </a:r>
            <a:r>
              <a:rPr lang="he-IL" b="1" dirty="0">
                <a:solidFill>
                  <a:schemeClr val="bg1"/>
                </a:solidFill>
              </a:rPr>
              <a:t> </a:t>
            </a:r>
            <a:r>
              <a:rPr lang="he-IL" b="1" dirty="0" err="1">
                <a:solidFill>
                  <a:schemeClr val="bg1"/>
                </a:solidFill>
              </a:rPr>
              <a:t>slide</a:t>
            </a:r>
            <a:r>
              <a:rPr lang="he-IL" b="1" dirty="0">
                <a:solidFill>
                  <a:schemeClr val="bg1"/>
                </a:solidFill>
              </a:rPr>
              <a:t> {</a:t>
            </a:r>
            <a:r>
              <a:rPr lang="he-IL" b="1" dirty="0" err="1">
                <a:solidFill>
                  <a:schemeClr val="bg1"/>
                </a:solidFill>
              </a:rPr>
              <a:t>slide_index</a:t>
            </a:r>
            <a:r>
              <a:rPr lang="he-IL" b="1" dirty="0">
                <a:solidFill>
                  <a:schemeClr val="bg1"/>
                </a:solidFill>
              </a:rPr>
              <a:t>} </a:t>
            </a:r>
            <a:r>
              <a:rPr lang="he-IL" b="1" dirty="0" err="1">
                <a:solidFill>
                  <a:schemeClr val="bg1"/>
                </a:solidFill>
              </a:rPr>
              <a:t>in</a:t>
            </a:r>
            <a:r>
              <a:rPr lang="he-IL" b="1" dirty="0">
                <a:solidFill>
                  <a:schemeClr val="bg1"/>
                </a:solidFill>
              </a:rPr>
              <a:t> </a:t>
            </a:r>
            <a:r>
              <a:rPr lang="he-IL" b="1" dirty="0" err="1">
                <a:solidFill>
                  <a:schemeClr val="bg1"/>
                </a:solidFill>
              </a:rPr>
              <a:t>placeholder</a:t>
            </a:r>
            <a:r>
              <a:rPr lang="he-IL" b="1" dirty="0">
                <a:solidFill>
                  <a:schemeClr val="bg1"/>
                </a:solidFill>
              </a:rPr>
              <a:t> '{</a:t>
            </a:r>
            <a:r>
              <a:rPr lang="he-IL" b="1" dirty="0" err="1">
                <a:solidFill>
                  <a:schemeClr val="bg1"/>
                </a:solidFill>
              </a:rPr>
              <a:t>placeholder</a:t>
            </a:r>
            <a:r>
              <a:rPr lang="he-IL" b="1" dirty="0">
                <a:solidFill>
                  <a:schemeClr val="bg1"/>
                </a:solidFill>
              </a:rPr>
              <a:t>}'")</a:t>
            </a:r>
          </a:p>
          <a:p>
            <a:endParaRPr lang="he-IL" b="1" dirty="0">
              <a:solidFill>
                <a:schemeClr val="bg1"/>
              </a:solidFill>
            </a:endParaRPr>
          </a:p>
          <a:p>
            <a:r>
              <a:rPr lang="he-IL" b="1" dirty="0">
                <a:solidFill>
                  <a:schemeClr val="bg1"/>
                </a:solidFill>
              </a:rPr>
              <a:t>    </a:t>
            </a:r>
            <a:r>
              <a:rPr lang="he-IL" b="1" dirty="0" err="1">
                <a:solidFill>
                  <a:schemeClr val="bg1"/>
                </a:solidFill>
              </a:rPr>
              <a:t>def</a:t>
            </a:r>
            <a:r>
              <a:rPr lang="he-IL" b="1" dirty="0">
                <a:solidFill>
                  <a:schemeClr val="bg1"/>
                </a:solidFill>
              </a:rPr>
              <a:t> </a:t>
            </a:r>
            <a:r>
              <a:rPr lang="he-IL" b="1" dirty="0" err="1">
                <a:solidFill>
                  <a:schemeClr val="bg1"/>
                </a:solidFill>
              </a:rPr>
              <a:t>save_presentation</a:t>
            </a:r>
            <a:r>
              <a:rPr lang="he-IL" b="1" dirty="0">
                <a:solidFill>
                  <a:schemeClr val="bg1"/>
                </a:solidFill>
              </a:rPr>
              <a:t>(</a:t>
            </a:r>
            <a:r>
              <a:rPr lang="he-IL" b="1" dirty="0" err="1">
                <a:solidFill>
                  <a:schemeClr val="bg1"/>
                </a:solidFill>
              </a:rPr>
              <a:t>self</a:t>
            </a:r>
            <a:r>
              <a:rPr lang="he-IL" b="1" dirty="0">
                <a:solidFill>
                  <a:schemeClr val="bg1"/>
                </a:solidFill>
              </a:rPr>
              <a:t>, </a:t>
            </a:r>
            <a:r>
              <a:rPr lang="he-IL" b="1" dirty="0" err="1">
                <a:solidFill>
                  <a:schemeClr val="bg1"/>
                </a:solidFill>
              </a:rPr>
              <a:t>filename</a:t>
            </a:r>
            <a:r>
              <a:rPr lang="he-IL" b="1" dirty="0">
                <a:solidFill>
                  <a:schemeClr val="bg1"/>
                </a:solidFill>
              </a:rPr>
              <a:t>):</a:t>
            </a:r>
          </a:p>
          <a:p>
            <a:r>
              <a:rPr lang="he-IL" b="1" dirty="0">
                <a:solidFill>
                  <a:schemeClr val="bg1"/>
                </a:solidFill>
              </a:rPr>
              <a:t>        </a:t>
            </a:r>
            <a:r>
              <a:rPr lang="he-IL" b="1" dirty="0" err="1">
                <a:solidFill>
                  <a:schemeClr val="bg1"/>
                </a:solidFill>
              </a:rPr>
              <a:t>self.prs.save</a:t>
            </a:r>
            <a:r>
              <a:rPr lang="he-IL" b="1" dirty="0">
                <a:solidFill>
                  <a:schemeClr val="bg1"/>
                </a:solidFill>
              </a:rPr>
              <a:t>(</a:t>
            </a:r>
            <a:r>
              <a:rPr lang="he-IL" b="1" dirty="0" err="1">
                <a:solidFill>
                  <a:schemeClr val="bg1"/>
                </a:solidFill>
              </a:rPr>
              <a:t>filename</a:t>
            </a:r>
            <a:r>
              <a:rPr lang="he-IL" b="1" dirty="0">
                <a:solidFill>
                  <a:schemeClr val="bg1"/>
                </a:solidFill>
              </a:rPr>
              <a:t>)</a:t>
            </a:r>
          </a:p>
          <a:p>
            <a:r>
              <a:rPr lang="he-IL" b="1" dirty="0">
                <a:solidFill>
                  <a:schemeClr val="bg1"/>
                </a:solidFill>
              </a:rPr>
              <a:t>        </a:t>
            </a:r>
            <a:r>
              <a:rPr lang="he-IL" b="1" dirty="0" err="1">
                <a:solidFill>
                  <a:schemeClr val="bg1"/>
                </a:solidFill>
              </a:rPr>
              <a:t>print</a:t>
            </a:r>
            <a:r>
              <a:rPr lang="he-IL" b="1" dirty="0">
                <a:solidFill>
                  <a:schemeClr val="bg1"/>
                </a:solidFill>
              </a:rPr>
              <a:t>(</a:t>
            </a:r>
            <a:r>
              <a:rPr lang="he-IL" b="1" dirty="0" err="1">
                <a:solidFill>
                  <a:schemeClr val="bg1"/>
                </a:solidFill>
              </a:rPr>
              <a:t>f"Presentation</a:t>
            </a:r>
            <a:r>
              <a:rPr lang="he-IL" b="1" dirty="0">
                <a:solidFill>
                  <a:schemeClr val="bg1"/>
                </a:solidFill>
              </a:rPr>
              <a:t> </a:t>
            </a:r>
            <a:r>
              <a:rPr lang="he-IL" b="1" dirty="0" err="1">
                <a:solidFill>
                  <a:schemeClr val="bg1"/>
                </a:solidFill>
              </a:rPr>
              <a:t>saved</a:t>
            </a:r>
            <a:r>
              <a:rPr lang="he-IL" b="1" dirty="0">
                <a:solidFill>
                  <a:schemeClr val="bg1"/>
                </a:solidFill>
              </a:rPr>
              <a:t> </a:t>
            </a:r>
            <a:r>
              <a:rPr lang="he-IL" b="1" dirty="0" err="1">
                <a:solidFill>
                  <a:schemeClr val="bg1"/>
                </a:solidFill>
              </a:rPr>
              <a:t>as</a:t>
            </a:r>
            <a:r>
              <a:rPr lang="he-IL" b="1" dirty="0">
                <a:solidFill>
                  <a:schemeClr val="bg1"/>
                </a:solidFill>
              </a:rPr>
              <a:t> {</a:t>
            </a:r>
            <a:r>
              <a:rPr lang="he-IL" b="1" dirty="0" err="1">
                <a:solidFill>
                  <a:schemeClr val="bg1"/>
                </a:solidFill>
              </a:rPr>
              <a:t>filename</a:t>
            </a:r>
            <a:r>
              <a:rPr lang="he-IL" b="1" dirty="0">
                <a:solidFill>
                  <a:schemeClr val="bg1"/>
                </a:solidFill>
              </a:rPr>
              <a:t>}")</a:t>
            </a:r>
          </a:p>
          <a:p>
            <a:endParaRPr lang="he-IL" b="1" dirty="0">
              <a:solidFill>
                <a:schemeClr val="bg1"/>
              </a:solidFill>
            </a:endParaRPr>
          </a:p>
        </p:txBody>
      </p:sp>
      <p:sp>
        <p:nvSpPr>
          <p:cNvPr id="14" name="Freeform 4">
            <a:extLst>
              <a:ext uri="{FF2B5EF4-FFF2-40B4-BE49-F238E27FC236}">
                <a16:creationId xmlns:a16="http://schemas.microsoft.com/office/drawing/2014/main" id="{9CA036E9-E940-7156-25D5-B505377CD4D2}"/>
              </a:ext>
            </a:extLst>
          </p:cNvPr>
          <p:cNvSpPr/>
          <p:nvPr/>
        </p:nvSpPr>
        <p:spPr>
          <a:xfrm>
            <a:off x="3924300" y="3302662"/>
            <a:ext cx="10439400" cy="3537014"/>
          </a:xfrm>
          <a:custGeom>
            <a:avLst/>
            <a:gdLst/>
            <a:ahLst/>
            <a:cxnLst/>
            <a:rect l="l" t="t" r="r" b="b"/>
            <a:pathLst>
              <a:path w="9699658" h="3103890">
                <a:moveTo>
                  <a:pt x="0" y="0"/>
                </a:moveTo>
                <a:lnTo>
                  <a:pt x="9699657" y="0"/>
                </a:lnTo>
                <a:lnTo>
                  <a:pt x="9699657" y="3103891"/>
                </a:lnTo>
                <a:lnTo>
                  <a:pt x="0" y="3103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6" name="תיבת טקסט 15">
            <a:extLst>
              <a:ext uri="{FF2B5EF4-FFF2-40B4-BE49-F238E27FC236}">
                <a16:creationId xmlns:a16="http://schemas.microsoft.com/office/drawing/2014/main" id="{82A15382-4DBD-276E-7400-68D54BD08DB6}"/>
              </a:ext>
            </a:extLst>
          </p:cNvPr>
          <p:cNvSpPr txBox="1"/>
          <p:nvPr/>
        </p:nvSpPr>
        <p:spPr>
          <a:xfrm rot="21409174">
            <a:off x="5245470" y="3778508"/>
            <a:ext cx="9144000" cy="2585323"/>
          </a:xfrm>
          <a:prstGeom prst="rect">
            <a:avLst/>
          </a:prstGeom>
          <a:noFill/>
        </p:spPr>
        <p:txBody>
          <a:bodyPr wrap="square">
            <a:spAutoFit/>
          </a:bodyPr>
          <a:lstStyle/>
          <a:p>
            <a:r>
              <a:rPr lang="en-US" sz="5400" dirty="0">
                <a:ln w="0"/>
                <a:solidFill>
                  <a:schemeClr val="bg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Integrating DSLs and Program Synthesis with ChatGPT</a:t>
            </a:r>
            <a:endParaRPr lang="he-IL" sz="5400" dirty="0">
              <a:ln w="0"/>
              <a:solidFill>
                <a:schemeClr val="bg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8610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4D0A578-F349-D81C-F2FF-48C53459EF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pic>
        <p:nvPicPr>
          <p:cNvPr id="7" name="תמונה 6">
            <a:extLst>
              <a:ext uri="{FF2B5EF4-FFF2-40B4-BE49-F238E27FC236}">
                <a16:creationId xmlns:a16="http://schemas.microsoft.com/office/drawing/2014/main" id="{003A4223-5DDE-9CB4-A059-4FC3D4757249}"/>
              </a:ext>
            </a:extLst>
          </p:cNvPr>
          <p:cNvPicPr>
            <a:picLocks noChangeAspect="1"/>
          </p:cNvPicPr>
          <p:nvPr/>
        </p:nvPicPr>
        <p:blipFill>
          <a:blip r:embed="rId3"/>
          <a:stretch>
            <a:fillRect/>
          </a:stretch>
        </p:blipFill>
        <p:spPr>
          <a:xfrm>
            <a:off x="10286996" y="6354317"/>
            <a:ext cx="6487274" cy="2286762"/>
          </a:xfrm>
          <a:prstGeom prst="rect">
            <a:avLst/>
          </a:prstGeom>
        </p:spPr>
      </p:pic>
      <p:sp>
        <p:nvSpPr>
          <p:cNvPr id="26" name="תיבת טקסט 25">
            <a:extLst>
              <a:ext uri="{FF2B5EF4-FFF2-40B4-BE49-F238E27FC236}">
                <a16:creationId xmlns:a16="http://schemas.microsoft.com/office/drawing/2014/main" id="{4E939F48-ECB8-3DAE-BE50-83C9564FF998}"/>
              </a:ext>
            </a:extLst>
          </p:cNvPr>
          <p:cNvSpPr txBox="1"/>
          <p:nvPr/>
        </p:nvSpPr>
        <p:spPr>
          <a:xfrm>
            <a:off x="330565" y="798319"/>
            <a:ext cx="9683750" cy="900246"/>
          </a:xfrm>
          <a:prstGeom prst="rect">
            <a:avLst/>
          </a:prstGeom>
          <a:noFill/>
        </p:spPr>
        <p:txBody>
          <a:bodyPr wrap="square">
            <a:spAutoFit/>
          </a:bodyPr>
          <a:lstStyle/>
          <a:p>
            <a:r>
              <a:rPr lang="en-US" sz="5250" b="1" kern="0" dirty="0">
                <a:solidFill>
                  <a:srgbClr val="1F497D"/>
                </a:solidFill>
                <a:latin typeface="Aharoni" panose="02010803020104030203" pitchFamily="2" charset="-79"/>
                <a:ea typeface="Times New Roman" panose="02020603050405020304" pitchFamily="18" charset="0"/>
                <a:cs typeface="Aharoni" panose="02010803020104030203" pitchFamily="2" charset="-79"/>
              </a:rPr>
              <a:t>Generated Presentation Slide</a:t>
            </a:r>
            <a:endParaRPr lang="he-IL" sz="5250" dirty="0">
              <a:solidFill>
                <a:srgbClr val="1F497D"/>
              </a:solidFill>
              <a:latin typeface="Aharoni" panose="02010803020104030203" pitchFamily="2" charset="-79"/>
              <a:cs typeface="Aharoni" panose="02010803020104030203" pitchFamily="2" charset="-79"/>
            </a:endParaRPr>
          </a:p>
        </p:txBody>
      </p:sp>
      <p:pic>
        <p:nvPicPr>
          <p:cNvPr id="3" name="תמונה 2" descr="תמונה שמכילה טקסט, צילום מסך, גופן&#10;&#10;התיאור נוצר באופן אוטומטי">
            <a:extLst>
              <a:ext uri="{FF2B5EF4-FFF2-40B4-BE49-F238E27FC236}">
                <a16:creationId xmlns:a16="http://schemas.microsoft.com/office/drawing/2014/main" id="{4A730552-5BE6-D415-B1EC-C4DB52606386}"/>
              </a:ext>
            </a:extLst>
          </p:cNvPr>
          <p:cNvPicPr>
            <a:picLocks noChangeAspect="1"/>
          </p:cNvPicPr>
          <p:nvPr/>
        </p:nvPicPr>
        <p:blipFill>
          <a:blip r:embed="rId4"/>
          <a:stretch>
            <a:fillRect/>
          </a:stretch>
        </p:blipFill>
        <p:spPr>
          <a:xfrm>
            <a:off x="661710" y="2496884"/>
            <a:ext cx="8737066" cy="6607781"/>
          </a:xfrm>
          <a:prstGeom prst="rect">
            <a:avLst/>
          </a:prstGeom>
        </p:spPr>
      </p:pic>
      <p:sp>
        <p:nvSpPr>
          <p:cNvPr id="4" name="Freeform 7">
            <a:extLst>
              <a:ext uri="{FF2B5EF4-FFF2-40B4-BE49-F238E27FC236}">
                <a16:creationId xmlns:a16="http://schemas.microsoft.com/office/drawing/2014/main" id="{3995ACDE-35FF-D261-0BB1-E2A10DFBA3B1}"/>
              </a:ext>
            </a:extLst>
          </p:cNvPr>
          <p:cNvSpPr/>
          <p:nvPr/>
        </p:nvSpPr>
        <p:spPr>
          <a:xfrm>
            <a:off x="9871828" y="352534"/>
            <a:ext cx="7943120" cy="4171429"/>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he-IL"/>
          </a:p>
        </p:txBody>
      </p:sp>
      <p:pic>
        <p:nvPicPr>
          <p:cNvPr id="6" name="תמונה 5">
            <a:extLst>
              <a:ext uri="{FF2B5EF4-FFF2-40B4-BE49-F238E27FC236}">
                <a16:creationId xmlns:a16="http://schemas.microsoft.com/office/drawing/2014/main" id="{24B6B4EF-E4FF-DDA3-7711-D16F62FC7A7E}"/>
              </a:ext>
            </a:extLst>
          </p:cNvPr>
          <p:cNvPicPr>
            <a:picLocks noChangeAspect="1"/>
          </p:cNvPicPr>
          <p:nvPr/>
        </p:nvPicPr>
        <p:blipFill>
          <a:blip r:embed="rId7"/>
          <a:stretch>
            <a:fillRect/>
          </a:stretch>
        </p:blipFill>
        <p:spPr>
          <a:xfrm>
            <a:off x="10422565" y="1272127"/>
            <a:ext cx="6974720" cy="854402"/>
          </a:xfrm>
          <a:prstGeom prst="rect">
            <a:avLst/>
          </a:prstGeom>
        </p:spPr>
      </p:pic>
      <p:sp>
        <p:nvSpPr>
          <p:cNvPr id="13" name="תיבת טקסט 12">
            <a:extLst>
              <a:ext uri="{FF2B5EF4-FFF2-40B4-BE49-F238E27FC236}">
                <a16:creationId xmlns:a16="http://schemas.microsoft.com/office/drawing/2014/main" id="{91B8E33A-E9AE-7A54-289F-08E7A69936ED}"/>
              </a:ext>
            </a:extLst>
          </p:cNvPr>
          <p:cNvSpPr txBox="1"/>
          <p:nvPr/>
        </p:nvSpPr>
        <p:spPr>
          <a:xfrm>
            <a:off x="10558136" y="2277170"/>
            <a:ext cx="6974720" cy="1938992"/>
          </a:xfrm>
          <a:prstGeom prst="rect">
            <a:avLst/>
          </a:prstGeom>
          <a:noFill/>
        </p:spPr>
        <p:txBody>
          <a:bodyPr wrap="square">
            <a:spAutoFit/>
          </a:bodyPr>
          <a:lstStyle/>
          <a:p>
            <a:r>
              <a:rPr lang="en-US" sz="2400" b="1" dirty="0">
                <a:solidFill>
                  <a:schemeClr val="tx2">
                    <a:lumMod val="50000"/>
                  </a:schemeClr>
                </a:solidFill>
              </a:rPr>
              <a:t>Prompt</a:t>
            </a:r>
            <a:r>
              <a:rPr lang="en-US" sz="2400" dirty="0">
                <a:solidFill>
                  <a:schemeClr val="tx2">
                    <a:lumMod val="50000"/>
                  </a:schemeClr>
                </a:solidFill>
              </a:rPr>
              <a:t>: "Create a presentation slide with the title 'Enhancing Code Generation with DSLs and Jigsaw', a bullet points ['DSLs simplify user intent understanding', 'Program synthesis enhances code accuracy', 'User feedback improves code quality']"</a:t>
            </a:r>
            <a:endParaRPr lang="he-IL" sz="2400" dirty="0">
              <a:solidFill>
                <a:schemeClr val="tx2">
                  <a:lumMod val="50000"/>
                </a:schemeClr>
              </a:solidFill>
            </a:endParaRPr>
          </a:p>
        </p:txBody>
      </p:sp>
      <p:sp>
        <p:nvSpPr>
          <p:cNvPr id="20" name="תיבת טקסט 19">
            <a:extLst>
              <a:ext uri="{FF2B5EF4-FFF2-40B4-BE49-F238E27FC236}">
                <a16:creationId xmlns:a16="http://schemas.microsoft.com/office/drawing/2014/main" id="{EE1D14C8-3DFF-2FCE-52AC-66CC882A02D4}"/>
              </a:ext>
            </a:extLst>
          </p:cNvPr>
          <p:cNvSpPr txBox="1"/>
          <p:nvPr/>
        </p:nvSpPr>
        <p:spPr>
          <a:xfrm>
            <a:off x="10400051" y="521320"/>
            <a:ext cx="3443337" cy="553998"/>
          </a:xfrm>
          <a:prstGeom prst="rect">
            <a:avLst/>
          </a:prstGeom>
          <a:noFill/>
        </p:spPr>
        <p:txBody>
          <a:bodyPr wrap="square">
            <a:spAutoFit/>
          </a:bodyPr>
          <a:lstStyle/>
          <a:p>
            <a:r>
              <a:rPr lang="en-US" sz="3000" b="1" dirty="0">
                <a:solidFill>
                  <a:schemeClr val="tx2">
                    <a:lumMod val="50000"/>
                  </a:schemeClr>
                </a:solidFill>
              </a:rPr>
              <a:t>Initial Results:</a:t>
            </a:r>
            <a:endParaRPr lang="he-IL" sz="3000" b="1" dirty="0">
              <a:solidFill>
                <a:schemeClr val="tx2">
                  <a:lumMod val="50000"/>
                </a:schemeClr>
              </a:solidFill>
            </a:endParaRPr>
          </a:p>
        </p:txBody>
      </p:sp>
      <p:sp>
        <p:nvSpPr>
          <p:cNvPr id="8" name="Freeform 10">
            <a:extLst>
              <a:ext uri="{FF2B5EF4-FFF2-40B4-BE49-F238E27FC236}">
                <a16:creationId xmlns:a16="http://schemas.microsoft.com/office/drawing/2014/main" id="{A5D02AA7-7312-289E-BB54-A4D3EF934281}"/>
              </a:ext>
            </a:extLst>
          </p:cNvPr>
          <p:cNvSpPr/>
          <p:nvPr/>
        </p:nvSpPr>
        <p:spPr>
          <a:xfrm>
            <a:off x="9855498" y="4969749"/>
            <a:ext cx="7959449" cy="4845708"/>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8">
              <a:extLst>
                <a:ext uri="{96DAC541-7B7A-43D3-8B79-37D633B846F1}">
                  <asvg:svgBlip xmlns:asvg="http://schemas.microsoft.com/office/drawing/2016/SVG/main" r:embed="rId9"/>
                </a:ext>
              </a:extLst>
            </a:blip>
            <a:stretch>
              <a:fillRect r="-25054"/>
            </a:stretch>
          </a:blipFill>
          <a:ln cap="sq">
            <a:noFill/>
            <a:prstDash val="solid"/>
            <a:miter/>
          </a:ln>
        </p:spPr>
        <p:txBody>
          <a:bodyPr/>
          <a:lstStyle/>
          <a:p>
            <a:endParaRPr lang="he-IL"/>
          </a:p>
        </p:txBody>
      </p:sp>
      <p:pic>
        <p:nvPicPr>
          <p:cNvPr id="5" name="תמונה 4" descr="תמונה שמכילה טקסט, גופן, צילום מסך, מסמך&#10;&#10;התיאור נוצר באופן אוטומטי">
            <a:extLst>
              <a:ext uri="{FF2B5EF4-FFF2-40B4-BE49-F238E27FC236}">
                <a16:creationId xmlns:a16="http://schemas.microsoft.com/office/drawing/2014/main" id="{E0A064BB-F7CC-BEE7-007F-75CEE4B676EE}"/>
              </a:ext>
            </a:extLst>
          </p:cNvPr>
          <p:cNvPicPr>
            <a:picLocks noChangeAspect="1"/>
          </p:cNvPicPr>
          <p:nvPr/>
        </p:nvPicPr>
        <p:blipFill>
          <a:blip r:embed="rId10"/>
          <a:stretch>
            <a:fillRect/>
          </a:stretch>
        </p:blipFill>
        <p:spPr>
          <a:xfrm>
            <a:off x="10315097" y="6750185"/>
            <a:ext cx="7227669" cy="2713379"/>
          </a:xfrm>
          <a:prstGeom prst="rect">
            <a:avLst/>
          </a:prstGeom>
        </p:spPr>
      </p:pic>
      <p:sp>
        <p:nvSpPr>
          <p:cNvPr id="11" name="תיבת טקסט 10">
            <a:extLst>
              <a:ext uri="{FF2B5EF4-FFF2-40B4-BE49-F238E27FC236}">
                <a16:creationId xmlns:a16="http://schemas.microsoft.com/office/drawing/2014/main" id="{AACC64C2-8F32-08D8-018E-3BC9B361E578}"/>
              </a:ext>
            </a:extLst>
          </p:cNvPr>
          <p:cNvSpPr txBox="1"/>
          <p:nvPr/>
        </p:nvSpPr>
        <p:spPr>
          <a:xfrm>
            <a:off x="10292439" y="5111341"/>
            <a:ext cx="6614702" cy="1338828"/>
          </a:xfrm>
          <a:prstGeom prst="rect">
            <a:avLst/>
          </a:prstGeom>
          <a:noFill/>
        </p:spPr>
        <p:txBody>
          <a:bodyPr wrap="square">
            <a:spAutoFit/>
          </a:bodyPr>
          <a:lstStyle/>
          <a:p>
            <a:r>
              <a:rPr lang="en-US" sz="2700" b="1" dirty="0">
                <a:solidFill>
                  <a:schemeClr val="bg1"/>
                </a:solidFill>
              </a:rPr>
              <a:t>the output details, the steps taken by the code to generate the slide based on the provided prompt:</a:t>
            </a:r>
            <a:endParaRPr lang="he-IL" sz="2700" b="1" dirty="0">
              <a:solidFill>
                <a:schemeClr val="bg1"/>
              </a:solidFill>
            </a:endParaRPr>
          </a:p>
        </p:txBody>
      </p:sp>
    </p:spTree>
    <p:extLst>
      <p:ext uri="{BB962C8B-B14F-4D97-AF65-F5344CB8AC3E}">
        <p14:creationId xmlns:p14="http://schemas.microsoft.com/office/powerpoint/2010/main" val="298383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dirty="0"/>
          </a:p>
        </p:txBody>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3">
              <a:extLst>
                <a:ext uri="{96DAC541-7B7A-43D3-8B79-37D633B846F1}">
                  <asvg:svgBlip xmlns:asvg="http://schemas.microsoft.com/office/drawing/2016/SVG/main" r:embed="rId4"/>
                </a:ext>
              </a:extLst>
            </a:blip>
            <a:stretch>
              <a:fillRect r="-25054"/>
            </a:stretch>
          </a:blipFill>
          <a:ln cap="sq">
            <a:noFill/>
            <a:prstDash val="solid"/>
            <a:miter/>
          </a:ln>
        </p:spPr>
        <p:txBody>
          <a:bodyPr/>
          <a:lstStyle/>
          <a:p>
            <a:endParaRPr lang="he-IL"/>
          </a:p>
        </p:txBody>
      </p:sp>
      <p:sp>
        <p:nvSpPr>
          <p:cNvPr id="6" name="Freeform 6"/>
          <p:cNvSpPr/>
          <p:nvPr/>
        </p:nvSpPr>
        <p:spPr>
          <a:xfrm>
            <a:off x="625462" y="680010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he-IL"/>
          </a:p>
        </p:txBody>
      </p:sp>
      <p:sp>
        <p:nvSpPr>
          <p:cNvPr id="9" name="Freeform 9"/>
          <p:cNvSpPr/>
          <p:nvPr/>
        </p:nvSpPr>
        <p:spPr>
          <a:xfrm rot="-10800000">
            <a:off x="12246232" y="4762499"/>
            <a:ext cx="5416306" cy="4952998"/>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he-IL"/>
          </a:p>
        </p:txBody>
      </p:sp>
      <p:sp>
        <p:nvSpPr>
          <p:cNvPr id="11" name="TextBox 11"/>
          <p:cNvSpPr txBox="1"/>
          <p:nvPr/>
        </p:nvSpPr>
        <p:spPr>
          <a:xfrm>
            <a:off x="6909691" y="3467100"/>
            <a:ext cx="4946872" cy="5277599"/>
          </a:xfrm>
          <a:prstGeom prst="rect">
            <a:avLst/>
          </a:prstGeom>
          <a:solidFill>
            <a:schemeClr val="accent1">
              <a:lumMod val="20000"/>
              <a:lumOff val="80000"/>
            </a:schemeClr>
          </a:solidFill>
        </p:spPr>
        <p:txBody>
          <a:bodyPr lIns="0" tIns="0" rIns="0" bIns="0" rtlCol="0" anchor="t">
            <a:spAutoFit/>
          </a:bodyPr>
          <a:lstStyle/>
          <a:p>
            <a:pPr algn="ctr" rtl="0">
              <a:lnSpc>
                <a:spcPct val="120000"/>
              </a:lnSpc>
              <a:spcAft>
                <a:spcPts val="800"/>
              </a:spcAft>
            </a:pPr>
            <a:r>
              <a:rPr lang="en-US" sz="3200" kern="0" dirty="0">
                <a:effectLst/>
                <a:latin typeface="Abadi" panose="020F0502020204030204" pitchFamily="34" charset="0"/>
                <a:ea typeface="Times New Roman" panose="02020603050405020304" pitchFamily="18" charset="0"/>
              </a:rPr>
              <a:t>The example demonstrates how integrating DSLs and program synthesis techniques enhances the usability and accuracy of ChatGPT in generating application-specific code for productivity software. The process involved:</a:t>
            </a:r>
            <a:endParaRPr lang="en-US" sz="3200" kern="100" dirty="0">
              <a:effectLst/>
              <a:latin typeface="Abadi" panose="020F0502020204030204" pitchFamily="34" charset="0"/>
              <a:ea typeface="Aptos" panose="020B0004020202020204" pitchFamily="34" charset="0"/>
            </a:endParaRPr>
          </a:p>
        </p:txBody>
      </p:sp>
      <p:sp>
        <p:nvSpPr>
          <p:cNvPr id="15" name="Freeform 15"/>
          <p:cNvSpPr/>
          <p:nvPr/>
        </p:nvSpPr>
        <p:spPr>
          <a:xfrm rot="7866361">
            <a:off x="6123410" y="798588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dirty="0"/>
          </a:p>
        </p:txBody>
      </p:sp>
      <p:sp>
        <p:nvSpPr>
          <p:cNvPr id="20" name="Freeform 20"/>
          <p:cNvSpPr/>
          <p:nvPr/>
        </p:nvSpPr>
        <p:spPr>
          <a:xfrm rot="1828295">
            <a:off x="11955479" y="4033339"/>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dirty="0"/>
          </a:p>
        </p:txBody>
      </p:sp>
      <p:sp>
        <p:nvSpPr>
          <p:cNvPr id="21" name="Freeform 21"/>
          <p:cNvSpPr/>
          <p:nvPr/>
        </p:nvSpPr>
        <p:spPr>
          <a:xfrm rot="-10800000">
            <a:off x="605695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
        <p:nvSpPr>
          <p:cNvPr id="23" name="TextBox 23"/>
          <p:cNvSpPr txBox="1"/>
          <p:nvPr/>
        </p:nvSpPr>
        <p:spPr>
          <a:xfrm>
            <a:off x="816229" y="3961175"/>
            <a:ext cx="5038106" cy="2295244"/>
          </a:xfrm>
          <a:prstGeom prst="rect">
            <a:avLst/>
          </a:prstGeom>
        </p:spPr>
        <p:txBody>
          <a:bodyPr wrap="square" lIns="0" tIns="0" rIns="0" bIns="0" rtlCol="0" anchor="t">
            <a:spAutoFit/>
          </a:bodyPr>
          <a:lstStyle/>
          <a:p>
            <a:pPr marL="342900" lvl="0" indent="-342900" algn="l" rtl="0">
              <a:lnSpc>
                <a:spcPct val="107000"/>
              </a:lnSpc>
              <a:spcAft>
                <a:spcPts val="800"/>
              </a:spcAft>
              <a:buFont typeface="+mj-lt"/>
              <a:buAutoNum type="arabicPeriod"/>
              <a:tabLst>
                <a:tab pos="457200" algn="l"/>
              </a:tabLst>
            </a:pPr>
            <a:r>
              <a:rPr lang="en-US" sz="2800" b="1" kern="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Creating a Slide with a Specific Layout:</a:t>
            </a:r>
            <a:endParaRPr lang="en-US" sz="24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742950" lvl="1" indent="-285750" algn="l" rtl="0">
              <a:lnSpc>
                <a:spcPct val="107000"/>
              </a:lnSpc>
              <a:spcAft>
                <a:spcPts val="800"/>
              </a:spcAft>
              <a:buSzPts val="1000"/>
              <a:buFont typeface="Courier New" panose="02070309020205020404" pitchFamily="49" charset="0"/>
              <a:buChar char="o"/>
              <a:tabLst>
                <a:tab pos="914400" algn="l"/>
              </a:tabLst>
            </a:pPr>
            <a:r>
              <a:rPr lang="en-US"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DSL command </a:t>
            </a:r>
            <a:r>
              <a:rPr lang="en-US" b="1" kern="0" dirty="0" err="1">
                <a:solidFill>
                  <a:schemeClr val="bg1"/>
                </a:solidFill>
                <a:effectLst/>
                <a:latin typeface="Courier New" panose="02070309020205020404" pitchFamily="49" charset="0"/>
                <a:ea typeface="Times New Roman" panose="02020603050405020304" pitchFamily="18" charset="0"/>
                <a:cs typeface="Times New Roman" panose="02020603050405020304" pitchFamily="18" charset="0"/>
              </a:rPr>
              <a:t>create_slide</a:t>
            </a:r>
            <a:r>
              <a:rPr lang="en-US" b="1" kern="0" dirty="0">
                <a:solidFill>
                  <a:schemeClr val="bg1"/>
                </a:solidFill>
                <a:effectLst/>
                <a:latin typeface="Courier New" panose="02070309020205020404" pitchFamily="49" charset="0"/>
                <a:ea typeface="Times New Roman" panose="02020603050405020304" pitchFamily="18" charset="0"/>
                <a:cs typeface="Times New Roman" panose="02020603050405020304" pitchFamily="18" charset="0"/>
              </a:rPr>
              <a:t>(layout='Title and Content')</a:t>
            </a:r>
            <a:r>
              <a:rPr lang="en-US"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specified the creation of a new slide with the</a:t>
            </a:r>
            <a:endParaRPr lang="en-US"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TextBox 24"/>
          <p:cNvSpPr txBox="1"/>
          <p:nvPr/>
        </p:nvSpPr>
        <p:spPr>
          <a:xfrm>
            <a:off x="891652" y="6899033"/>
            <a:ext cx="5654964" cy="2594556"/>
          </a:xfrm>
          <a:prstGeom prst="rect">
            <a:avLst/>
          </a:prstGeom>
        </p:spPr>
        <p:txBody>
          <a:bodyPr wrap="square" lIns="0" tIns="0" rIns="0" bIns="0" rtlCol="0" anchor="t">
            <a:spAutoFit/>
          </a:bodyPr>
          <a:lstStyle/>
          <a:p>
            <a:pPr lvl="0" algn="l" rtl="0">
              <a:lnSpc>
                <a:spcPct val="107000"/>
              </a:lnSpc>
              <a:spcAft>
                <a:spcPts val="800"/>
              </a:spcAft>
              <a:tabLst>
                <a:tab pos="457200" algn="l"/>
              </a:tabLst>
            </a:pPr>
            <a:r>
              <a:rPr lang="en-US" sz="2400" b="1" kern="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2. Adding a Title to the Slide</a:t>
            </a:r>
            <a:r>
              <a:rPr lang="en-US" sz="2400" kern="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2000" kern="100" dirty="0">
              <a:solidFill>
                <a:schemeClr val="tx2">
                  <a:lumMod val="50000"/>
                </a:schemeClr>
              </a:solidFill>
              <a:effectLst/>
              <a:latin typeface="Aptos" panose="020B0004020202020204" pitchFamily="34" charset="0"/>
              <a:ea typeface="Aptos" panose="020B0004020202020204" pitchFamily="34" charset="0"/>
              <a:cs typeface="Arial" panose="020B0604020202020204" pitchFamily="34" charset="0"/>
            </a:endParaRPr>
          </a:p>
          <a:p>
            <a:pPr marL="742950" lvl="1" indent="-285750" algn="l" rtl="0">
              <a:lnSpc>
                <a:spcPct val="107000"/>
              </a:lnSpc>
              <a:spcAft>
                <a:spcPts val="800"/>
              </a:spcAft>
              <a:buSzPts val="1000"/>
              <a:buFont typeface="Courier New" panose="02070309020205020404" pitchFamily="49" charset="0"/>
              <a:buChar char="o"/>
              <a:tabLst>
                <a:tab pos="914400" algn="l"/>
              </a:tabLst>
            </a:pPr>
            <a:r>
              <a:rPr lang="en-US" kern="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command </a:t>
            </a:r>
            <a:r>
              <a:rPr lang="en-US" sz="1600" kern="0" dirty="0" err="1">
                <a:solidFill>
                  <a:schemeClr val="tx2">
                    <a:lumMod val="50000"/>
                  </a:schemeClr>
                </a:solidFill>
                <a:effectLst/>
                <a:latin typeface="Courier New" panose="02070309020205020404" pitchFamily="49" charset="0"/>
                <a:ea typeface="Times New Roman" panose="02020603050405020304" pitchFamily="18" charset="0"/>
                <a:cs typeface="Times New Roman" panose="02020603050405020304" pitchFamily="18" charset="0"/>
              </a:rPr>
              <a:t>add_text</a:t>
            </a:r>
            <a:r>
              <a:rPr lang="en-US" sz="1600" kern="0" dirty="0">
                <a:solidFill>
                  <a:schemeClr val="tx2">
                    <a:lumMod val="50000"/>
                  </a:schemeClr>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600" kern="0" dirty="0" err="1">
                <a:solidFill>
                  <a:schemeClr val="tx2">
                    <a:lumMod val="50000"/>
                  </a:schemeClr>
                </a:solidFill>
                <a:effectLst/>
                <a:latin typeface="Courier New" panose="02070309020205020404" pitchFamily="49" charset="0"/>
                <a:ea typeface="Times New Roman" panose="02020603050405020304" pitchFamily="18" charset="0"/>
                <a:cs typeface="Times New Roman" panose="02020603050405020304" pitchFamily="18" charset="0"/>
              </a:rPr>
              <a:t>slide_index</a:t>
            </a:r>
            <a:r>
              <a:rPr lang="en-US" sz="1600" kern="0" dirty="0">
                <a:solidFill>
                  <a:schemeClr val="tx2">
                    <a:lumMod val="50000"/>
                  </a:schemeClr>
                </a:solidFill>
                <a:effectLst/>
                <a:latin typeface="Courier New" panose="02070309020205020404" pitchFamily="49" charset="0"/>
                <a:ea typeface="Times New Roman" panose="02020603050405020304" pitchFamily="18" charset="0"/>
                <a:cs typeface="Times New Roman" panose="02020603050405020304" pitchFamily="18" charset="0"/>
              </a:rPr>
              <a:t>=0, text='Enhancing Code Generation with DSLs and </a:t>
            </a:r>
          </a:p>
          <a:p>
            <a:pPr marL="457200" lvl="1" indent="0" algn="l" rtl="0">
              <a:lnSpc>
                <a:spcPct val="107000"/>
              </a:lnSpc>
              <a:spcAft>
                <a:spcPts val="800"/>
              </a:spcAft>
              <a:buSzPts val="1000"/>
              <a:buNone/>
              <a:tabLst>
                <a:tab pos="914400" algn="l"/>
              </a:tabLst>
            </a:pPr>
            <a:r>
              <a:rPr lang="en-US" sz="1600" kern="0" dirty="0">
                <a:solidFill>
                  <a:schemeClr val="tx2">
                    <a:lumMod val="50000"/>
                  </a:schemeClr>
                </a:solidFill>
                <a:effectLst/>
                <a:latin typeface="Courier New" panose="02070309020205020404" pitchFamily="49" charset="0"/>
                <a:ea typeface="Times New Roman" panose="02020603050405020304" pitchFamily="18" charset="0"/>
                <a:cs typeface="Times New Roman" panose="02020603050405020304" pitchFamily="18" charset="0"/>
              </a:rPr>
              <a:t>Jigsaw', placeholder='title’)</a:t>
            </a:r>
            <a:r>
              <a:rPr lang="en-US" kern="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added</a:t>
            </a:r>
          </a:p>
          <a:p>
            <a:pPr marL="457200" lvl="1" indent="0" algn="l" rtl="0">
              <a:lnSpc>
                <a:spcPct val="107000"/>
              </a:lnSpc>
              <a:spcAft>
                <a:spcPts val="800"/>
              </a:spcAft>
              <a:buSzPts val="1000"/>
              <a:buNone/>
              <a:tabLst>
                <a:tab pos="914400" algn="l"/>
              </a:tabLst>
            </a:pPr>
            <a:r>
              <a:rPr lang="en-US" kern="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title "Enhancing Code Generation </a:t>
            </a:r>
          </a:p>
          <a:p>
            <a:pPr marL="457200" lvl="1" indent="0" algn="l" rtl="0">
              <a:lnSpc>
                <a:spcPct val="107000"/>
              </a:lnSpc>
              <a:spcAft>
                <a:spcPts val="800"/>
              </a:spcAft>
              <a:buSzPts val="1000"/>
              <a:buNone/>
              <a:tabLst>
                <a:tab pos="914400" algn="l"/>
              </a:tabLst>
            </a:pPr>
            <a:r>
              <a:rPr lang="en-US" kern="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with DSLs and Jigsaw" </a:t>
            </a:r>
          </a:p>
        </p:txBody>
      </p:sp>
      <p:sp>
        <p:nvSpPr>
          <p:cNvPr id="26" name="TextBox 26"/>
          <p:cNvSpPr txBox="1"/>
          <p:nvPr/>
        </p:nvSpPr>
        <p:spPr>
          <a:xfrm>
            <a:off x="12463094" y="5143500"/>
            <a:ext cx="4982582" cy="4254819"/>
          </a:xfrm>
          <a:prstGeom prst="rect">
            <a:avLst/>
          </a:prstGeom>
        </p:spPr>
        <p:txBody>
          <a:bodyPr wrap="square" lIns="0" tIns="0" rIns="0" bIns="0" rtlCol="0" anchor="t">
            <a:spAutoFit/>
          </a:bodyPr>
          <a:lstStyle/>
          <a:p>
            <a:pPr lvl="0" algn="l" rtl="0">
              <a:lnSpc>
                <a:spcPct val="107000"/>
              </a:lnSpc>
              <a:spcAft>
                <a:spcPts val="800"/>
              </a:spcAft>
              <a:tabLst>
                <a:tab pos="457200" algn="l"/>
              </a:tabLst>
            </a:pPr>
            <a:r>
              <a:rPr lang="en-US" sz="2400" b="1" kern="0" dirty="0">
                <a:solidFill>
                  <a:schemeClr val="bg1"/>
                </a:solidFill>
                <a:effectLst/>
                <a:latin typeface="Times New Roman" panose="02020603050405020304" pitchFamily="18" charset="0"/>
                <a:ea typeface="Times New Roman" panose="02020603050405020304" pitchFamily="18" charset="0"/>
              </a:rPr>
              <a:t>3. Adding Bullet Points to the Slide</a:t>
            </a:r>
            <a:r>
              <a:rPr lang="en-US" kern="0" dirty="0">
                <a:solidFill>
                  <a:schemeClr val="bg1"/>
                </a:solidFill>
                <a:effectLst/>
                <a:latin typeface="Times New Roman" panose="02020603050405020304" pitchFamily="18" charset="0"/>
                <a:ea typeface="Times New Roman" panose="02020603050405020304" pitchFamily="18" charset="0"/>
              </a:rPr>
              <a:t>:</a:t>
            </a:r>
            <a:endParaRPr lang="en-US" sz="1600" kern="100" dirty="0">
              <a:solidFill>
                <a:schemeClr val="bg1"/>
              </a:solidFill>
              <a:effectLst/>
              <a:latin typeface="Aptos" panose="020B0004020202020204" pitchFamily="34" charset="0"/>
              <a:ea typeface="Aptos" panose="020B0004020202020204" pitchFamily="34" charset="0"/>
            </a:endParaRPr>
          </a:p>
          <a:p>
            <a:pPr marL="742950" lvl="1" indent="-285750" algn="l" rtl="0">
              <a:lnSpc>
                <a:spcPct val="107000"/>
              </a:lnSpc>
              <a:spcAft>
                <a:spcPts val="800"/>
              </a:spcAft>
              <a:buSzPts val="1000"/>
              <a:buFont typeface="Courier New" panose="02070309020205020404" pitchFamily="49" charset="0"/>
              <a:buChar char="o"/>
              <a:tabLst>
                <a:tab pos="914400" algn="l"/>
              </a:tabLst>
            </a:pPr>
            <a:r>
              <a:rPr lang="en-US" kern="0" dirty="0">
                <a:solidFill>
                  <a:schemeClr val="bg1"/>
                </a:solidFill>
                <a:effectLst/>
                <a:latin typeface="Times New Roman" panose="02020603050405020304" pitchFamily="18" charset="0"/>
                <a:ea typeface="Times New Roman" panose="02020603050405020304" pitchFamily="18" charset="0"/>
              </a:rPr>
              <a:t>The command </a:t>
            </a:r>
            <a:r>
              <a:rPr lang="en-US" sz="1600" kern="0" dirty="0" err="1">
                <a:solidFill>
                  <a:schemeClr val="bg1"/>
                </a:solidFill>
                <a:effectLst/>
                <a:latin typeface="Courier New" panose="02070309020205020404" pitchFamily="49" charset="0"/>
                <a:ea typeface="Times New Roman" panose="02020603050405020304" pitchFamily="18" charset="0"/>
              </a:rPr>
              <a:t>add_bullets</a:t>
            </a:r>
            <a:r>
              <a:rPr lang="en-US" sz="1600" kern="0" dirty="0">
                <a:solidFill>
                  <a:schemeClr val="bg1"/>
                </a:solidFill>
                <a:effectLst/>
                <a:latin typeface="Courier New" panose="02070309020205020404" pitchFamily="49" charset="0"/>
                <a:ea typeface="Times New Roman" panose="02020603050405020304" pitchFamily="18" charset="0"/>
              </a:rPr>
              <a:t>(</a:t>
            </a:r>
            <a:r>
              <a:rPr lang="en-US" sz="1600" kern="0" dirty="0" err="1">
                <a:solidFill>
                  <a:schemeClr val="bg1"/>
                </a:solidFill>
                <a:effectLst/>
                <a:latin typeface="Courier New" panose="02070309020205020404" pitchFamily="49" charset="0"/>
                <a:ea typeface="Times New Roman" panose="02020603050405020304" pitchFamily="18" charset="0"/>
              </a:rPr>
              <a:t>slide_index</a:t>
            </a:r>
            <a:r>
              <a:rPr lang="en-US" sz="1600" kern="0" dirty="0">
                <a:solidFill>
                  <a:schemeClr val="bg1"/>
                </a:solidFill>
                <a:effectLst/>
                <a:latin typeface="Courier New" panose="02070309020205020404" pitchFamily="49" charset="0"/>
                <a:ea typeface="Times New Roman" panose="02020603050405020304" pitchFamily="18" charset="0"/>
              </a:rPr>
              <a:t>=0, bullets=['DSLs simplify user intent </a:t>
            </a:r>
          </a:p>
          <a:p>
            <a:pPr marL="457200" lvl="1" indent="0" algn="l" rtl="0">
              <a:lnSpc>
                <a:spcPct val="107000"/>
              </a:lnSpc>
              <a:spcAft>
                <a:spcPts val="800"/>
              </a:spcAft>
              <a:buSzPts val="1000"/>
              <a:buNone/>
              <a:tabLst>
                <a:tab pos="914400" algn="l"/>
              </a:tabLst>
            </a:pPr>
            <a:r>
              <a:rPr lang="en-US" sz="1600" kern="0" dirty="0">
                <a:solidFill>
                  <a:schemeClr val="bg1"/>
                </a:solidFill>
                <a:effectLst/>
                <a:latin typeface="Courier New" panose="02070309020205020404" pitchFamily="49" charset="0"/>
                <a:ea typeface="Times New Roman" panose="02020603050405020304" pitchFamily="18" charset="0"/>
              </a:rPr>
              <a:t>understanding’, 'Program synthesis enhances code accuracy', 'User feedback improves</a:t>
            </a:r>
          </a:p>
          <a:p>
            <a:pPr marL="457200" lvl="1" indent="0" algn="l" rtl="0">
              <a:lnSpc>
                <a:spcPct val="107000"/>
              </a:lnSpc>
              <a:spcAft>
                <a:spcPts val="800"/>
              </a:spcAft>
              <a:buSzPts val="1000"/>
              <a:buNone/>
              <a:tabLst>
                <a:tab pos="914400" algn="l"/>
              </a:tabLst>
            </a:pPr>
            <a:r>
              <a:rPr lang="en-US" sz="1600" kern="0" dirty="0">
                <a:solidFill>
                  <a:schemeClr val="bg1"/>
                </a:solidFill>
                <a:effectLst/>
                <a:latin typeface="Courier New" panose="02070309020205020404" pitchFamily="49" charset="0"/>
                <a:ea typeface="Times New Roman" panose="02020603050405020304" pitchFamily="18" charset="0"/>
              </a:rPr>
              <a:t> code quality'], placeholder='body')</a:t>
            </a:r>
            <a:r>
              <a:rPr lang="en-US" kern="0" dirty="0">
                <a:solidFill>
                  <a:schemeClr val="bg1"/>
                </a:solidFill>
                <a:effectLst/>
                <a:latin typeface="Times New Roman" panose="02020603050405020304" pitchFamily="18" charset="0"/>
                <a:ea typeface="Times New Roman" panose="02020603050405020304" pitchFamily="18" charset="0"/>
              </a:rPr>
              <a:t> added the specified bullet</a:t>
            </a:r>
          </a:p>
          <a:p>
            <a:pPr marL="457200" lvl="1" indent="0" algn="l" rtl="0">
              <a:lnSpc>
                <a:spcPct val="107000"/>
              </a:lnSpc>
              <a:spcAft>
                <a:spcPts val="800"/>
              </a:spcAft>
              <a:buSzPts val="1000"/>
              <a:buNone/>
              <a:tabLst>
                <a:tab pos="914400" algn="l"/>
              </a:tabLst>
            </a:pPr>
            <a:r>
              <a:rPr lang="en-US" kern="0" dirty="0">
                <a:solidFill>
                  <a:schemeClr val="bg1"/>
                </a:solidFill>
                <a:effectLst/>
                <a:latin typeface="Times New Roman" panose="02020603050405020304" pitchFamily="18" charset="0"/>
                <a:ea typeface="Times New Roman" panose="02020603050405020304" pitchFamily="18" charset="0"/>
              </a:rPr>
              <a:t> points to the slide. The use of a list allowed the command to handle multiple</a:t>
            </a:r>
          </a:p>
          <a:p>
            <a:pPr marL="457200" lvl="1" indent="0" algn="l" rtl="0">
              <a:lnSpc>
                <a:spcPct val="107000"/>
              </a:lnSpc>
              <a:spcAft>
                <a:spcPts val="800"/>
              </a:spcAft>
              <a:buSzPts val="1000"/>
              <a:buNone/>
              <a:tabLst>
                <a:tab pos="914400" algn="l"/>
              </a:tabLst>
            </a:pPr>
            <a:r>
              <a:rPr lang="en-US" kern="0" dirty="0">
                <a:solidFill>
                  <a:schemeClr val="bg1"/>
                </a:solidFill>
                <a:effectLst/>
                <a:latin typeface="Times New Roman" panose="02020603050405020304" pitchFamily="18" charset="0"/>
                <a:ea typeface="Times New Roman" panose="02020603050405020304" pitchFamily="18" charset="0"/>
              </a:rPr>
              <a:t> bullet points effectively.</a:t>
            </a:r>
            <a:endParaRPr lang="en-US" sz="1600" kern="100" dirty="0">
              <a:solidFill>
                <a:schemeClr val="bg1"/>
              </a:solidFill>
              <a:effectLst/>
              <a:latin typeface="Aptos" panose="020B0004020202020204" pitchFamily="34" charset="0"/>
              <a:ea typeface="Aptos" panose="020B0004020202020204" pitchFamily="34" charset="0"/>
            </a:endParaRPr>
          </a:p>
        </p:txBody>
      </p:sp>
      <p:sp>
        <p:nvSpPr>
          <p:cNvPr id="29" name="תיבת טקסט 28">
            <a:extLst>
              <a:ext uri="{FF2B5EF4-FFF2-40B4-BE49-F238E27FC236}">
                <a16:creationId xmlns:a16="http://schemas.microsoft.com/office/drawing/2014/main" id="{A8BF2D3B-6494-BEE1-B302-3C50A1CF01E8}"/>
              </a:ext>
            </a:extLst>
          </p:cNvPr>
          <p:cNvSpPr txBox="1"/>
          <p:nvPr/>
        </p:nvSpPr>
        <p:spPr>
          <a:xfrm>
            <a:off x="625462" y="782163"/>
            <a:ext cx="16198919" cy="2123658"/>
          </a:xfrm>
          <a:prstGeom prst="rect">
            <a:avLst/>
          </a:prstGeom>
          <a:noFill/>
        </p:spPr>
        <p:txBody>
          <a:bodyPr wrap="square">
            <a:spAutoFit/>
          </a:bodyPr>
          <a:lstStyle/>
          <a:p>
            <a:r>
              <a:rPr lang="en-US" sz="6600" b="1" dirty="0">
                <a:ln w="0"/>
                <a:solidFill>
                  <a:schemeClr val="tx2">
                    <a:lumMod val="75000"/>
                  </a:schemeClr>
                </a:solidFill>
                <a:effectLst>
                  <a:outerShdw blurRad="38100" dist="19050" dir="2700000" algn="tl" rotWithShape="0">
                    <a:schemeClr val="dk1">
                      <a:alpha val="40000"/>
                    </a:schemeClr>
                  </a:outerShdw>
                </a:effectLst>
              </a:rPr>
              <a:t>Conclusions Addressing the Research Question:</a:t>
            </a:r>
            <a:endParaRPr lang="he-IL" sz="6600" b="1" dirty="0">
              <a:ln w="0"/>
              <a:solidFill>
                <a:schemeClr val="tx2">
                  <a:lumMod val="75000"/>
                </a:schemeClr>
              </a:solidFill>
              <a:effectLst>
                <a:outerShdw blurRad="38100" dist="19050" dir="2700000" algn="tl" rotWithShape="0">
                  <a:schemeClr val="dk1">
                    <a:alpha val="40000"/>
                  </a:scheme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717918" y="550190"/>
            <a:ext cx="9699658" cy="3103890"/>
          </a:xfrm>
          <a:custGeom>
            <a:avLst/>
            <a:gdLst/>
            <a:ahLst/>
            <a:cxnLst/>
            <a:rect l="l" t="t" r="r" b="b"/>
            <a:pathLst>
              <a:path w="9699658" h="3103890">
                <a:moveTo>
                  <a:pt x="0" y="0"/>
                </a:moveTo>
                <a:lnTo>
                  <a:pt x="9699657" y="0"/>
                </a:lnTo>
                <a:lnTo>
                  <a:pt x="9699657" y="3103891"/>
                </a:lnTo>
                <a:lnTo>
                  <a:pt x="0" y="31038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rot="-166726">
            <a:off x="4727063" y="1202945"/>
            <a:ext cx="9288045" cy="1276183"/>
          </a:xfrm>
          <a:prstGeom prst="rect">
            <a:avLst/>
          </a:prstGeom>
        </p:spPr>
        <p:txBody>
          <a:bodyPr lIns="0" tIns="0" rIns="0" bIns="0" rtlCol="0" anchor="t">
            <a:spAutoFit/>
          </a:bodyPr>
          <a:lstStyle/>
          <a:p>
            <a:pPr algn="ctr">
              <a:lnSpc>
                <a:spcPts val="10919"/>
              </a:lnSpc>
              <a:spcBef>
                <a:spcPct val="0"/>
              </a:spcBef>
            </a:pPr>
            <a:r>
              <a:rPr lang="en-US" sz="7799" b="1" spc="304" dirty="0">
                <a:solidFill>
                  <a:srgbClr val="000000"/>
                </a:solidFill>
                <a:latin typeface="Krabuler"/>
                <a:ea typeface="Krabuler"/>
                <a:cs typeface="Krabuler"/>
                <a:sym typeface="Krabuler"/>
              </a:rPr>
              <a:t>Work Process:</a:t>
            </a:r>
          </a:p>
        </p:txBody>
      </p:sp>
      <p:sp>
        <p:nvSpPr>
          <p:cNvPr id="10" name="Freeform 10"/>
          <p:cNvSpPr/>
          <p:nvPr/>
        </p:nvSpPr>
        <p:spPr>
          <a:xfrm>
            <a:off x="10513408" y="2404957"/>
            <a:ext cx="2704795" cy="1249123"/>
          </a:xfrm>
          <a:custGeom>
            <a:avLst/>
            <a:gdLst/>
            <a:ahLst/>
            <a:cxnLst/>
            <a:rect l="l" t="t" r="r" b="b"/>
            <a:pathLst>
              <a:path w="2704795" h="1249123">
                <a:moveTo>
                  <a:pt x="0" y="0"/>
                </a:moveTo>
                <a:lnTo>
                  <a:pt x="2704795" y="0"/>
                </a:lnTo>
                <a:lnTo>
                  <a:pt x="2704795" y="1249124"/>
                </a:lnTo>
                <a:lnTo>
                  <a:pt x="0" y="1249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2" name="Freeform 12"/>
          <p:cNvSpPr/>
          <p:nvPr/>
        </p:nvSpPr>
        <p:spPr>
          <a:xfrm rot="4706294" flipV="1">
            <a:off x="-129086" y="246939"/>
            <a:ext cx="3895386" cy="4128059"/>
          </a:xfrm>
          <a:custGeom>
            <a:avLst/>
            <a:gdLst/>
            <a:ahLst/>
            <a:cxnLst/>
            <a:rect l="l" t="t" r="r" b="b"/>
            <a:pathLst>
              <a:path w="3895386" h="4128059">
                <a:moveTo>
                  <a:pt x="0" y="4128058"/>
                </a:moveTo>
                <a:lnTo>
                  <a:pt x="3895387" y="4128058"/>
                </a:lnTo>
                <a:lnTo>
                  <a:pt x="3895387" y="0"/>
                </a:lnTo>
                <a:lnTo>
                  <a:pt x="0" y="0"/>
                </a:lnTo>
                <a:lnTo>
                  <a:pt x="0" y="412805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40" name="Content Placeholder 2">
            <a:extLst>
              <a:ext uri="{FF2B5EF4-FFF2-40B4-BE49-F238E27FC236}">
                <a16:creationId xmlns:a16="http://schemas.microsoft.com/office/drawing/2014/main" id="{090A01EF-76F1-520E-1CAB-8FCFEC0226BE}"/>
              </a:ext>
            </a:extLst>
          </p:cNvPr>
          <p:cNvSpPr>
            <a:spLocks/>
          </p:cNvSpPr>
          <p:nvPr/>
        </p:nvSpPr>
        <p:spPr>
          <a:xfrm>
            <a:off x="4231121" y="5159829"/>
            <a:ext cx="8932651" cy="3696316"/>
          </a:xfrm>
          <a:prstGeom prst="rect">
            <a:avLst/>
          </a:prstGeom>
        </p:spPr>
        <p:txBody>
          <a:bodyPr>
            <a:normAutofit/>
          </a:bodyPr>
          <a:lstStyle/>
          <a:p>
            <a:pPr defTabSz="768096">
              <a:lnSpc>
                <a:spcPct val="107000"/>
              </a:lnSpc>
              <a:spcAft>
                <a:spcPts val="672"/>
              </a:spcAft>
            </a:pPr>
            <a:endParaRPr lang="en-IL" sz="2400" kern="100">
              <a:solidFill>
                <a:schemeClr val="tx1"/>
              </a:solidFill>
              <a:latin typeface="Aptos" panose="020B0004020202020204" pitchFamily="34" charset="0"/>
              <a:ea typeface="+mn-ea"/>
              <a:cs typeface="Arial" panose="020B0604020202020204" pitchFamily="34" charset="0"/>
            </a:endParaRPr>
          </a:p>
          <a:p>
            <a:pPr marL="0" indent="0">
              <a:buNone/>
            </a:pPr>
            <a:endParaRPr lang="en-IL" sz="2800" dirty="0"/>
          </a:p>
        </p:txBody>
      </p:sp>
      <p:sp>
        <p:nvSpPr>
          <p:cNvPr id="41" name="אליפסה 40">
            <a:extLst>
              <a:ext uri="{FF2B5EF4-FFF2-40B4-BE49-F238E27FC236}">
                <a16:creationId xmlns:a16="http://schemas.microsoft.com/office/drawing/2014/main" id="{B08CEB13-46B8-1ADA-6F4F-825A0173F75C}"/>
              </a:ext>
            </a:extLst>
          </p:cNvPr>
          <p:cNvSpPr/>
          <p:nvPr/>
        </p:nvSpPr>
        <p:spPr>
          <a:xfrm>
            <a:off x="2725840" y="4174854"/>
            <a:ext cx="902288" cy="8552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2" name="TextBox 21">
            <a:extLst>
              <a:ext uri="{FF2B5EF4-FFF2-40B4-BE49-F238E27FC236}">
                <a16:creationId xmlns:a16="http://schemas.microsoft.com/office/drawing/2014/main" id="{548F9286-5119-2065-1F92-6BFF5163E2CF}"/>
              </a:ext>
            </a:extLst>
          </p:cNvPr>
          <p:cNvSpPr txBox="1"/>
          <p:nvPr/>
        </p:nvSpPr>
        <p:spPr>
          <a:xfrm>
            <a:off x="2959364" y="4281172"/>
            <a:ext cx="451144" cy="646331"/>
          </a:xfrm>
          <a:prstGeom prst="rect">
            <a:avLst/>
          </a:prstGeom>
          <a:noFill/>
        </p:spPr>
        <p:txBody>
          <a:bodyPr wrap="square" rtlCol="0">
            <a:spAutoFit/>
          </a:bodyPr>
          <a:lstStyle/>
          <a:p>
            <a:pPr algn="ctr" defTabSz="768096">
              <a:spcAft>
                <a:spcPts val="600"/>
              </a:spcAft>
            </a:pPr>
            <a:r>
              <a:rPr lang="en-US" sz="3600" b="1" kern="1200" dirty="0">
                <a:solidFill>
                  <a:schemeClr val="tx1"/>
                </a:solidFill>
                <a:latin typeface="+mn-lt"/>
                <a:ea typeface="+mn-ea"/>
                <a:cs typeface="+mn-cs"/>
              </a:rPr>
              <a:t>1</a:t>
            </a:r>
            <a:endParaRPr lang="en-US" sz="4400" b="1" dirty="0"/>
          </a:p>
        </p:txBody>
      </p:sp>
      <p:sp>
        <p:nvSpPr>
          <p:cNvPr id="43" name="TextBox 22">
            <a:extLst>
              <a:ext uri="{FF2B5EF4-FFF2-40B4-BE49-F238E27FC236}">
                <a16:creationId xmlns:a16="http://schemas.microsoft.com/office/drawing/2014/main" id="{D5CF8CCF-A77A-B0A3-41FC-EBFC884140D2}"/>
              </a:ext>
            </a:extLst>
          </p:cNvPr>
          <p:cNvSpPr txBox="1"/>
          <p:nvPr/>
        </p:nvSpPr>
        <p:spPr>
          <a:xfrm>
            <a:off x="1501630" y="5929428"/>
            <a:ext cx="3429337" cy="2754600"/>
          </a:xfrm>
          <a:prstGeom prst="rect">
            <a:avLst/>
          </a:prstGeom>
          <a:noFill/>
        </p:spPr>
        <p:txBody>
          <a:bodyPr wrap="square" rtlCol="0">
            <a:spAutoFit/>
          </a:bodyPr>
          <a:lstStyle/>
          <a:p>
            <a:pPr algn="ctr" defTabSz="768096">
              <a:spcAft>
                <a:spcPts val="600"/>
              </a:spcAft>
            </a:pPr>
            <a:r>
              <a:rPr lang="en-US" sz="3200" kern="100" dirty="0">
                <a:solidFill>
                  <a:schemeClr val="tx1"/>
                </a:solidFill>
                <a:latin typeface="Times New Roman" panose="02020603050405020304" pitchFamily="18" charset="0"/>
                <a:ea typeface="+mn-ea"/>
                <a:cs typeface="+mj-cs"/>
              </a:rPr>
              <a:t>Implementing the DSL for presentation manipulation</a:t>
            </a:r>
            <a:r>
              <a:rPr lang="he-IL" sz="3200" kern="100" dirty="0">
                <a:solidFill>
                  <a:schemeClr val="tx1"/>
                </a:solidFill>
                <a:latin typeface="Aptos" panose="020B0004020202020204" pitchFamily="34" charset="0"/>
                <a:ea typeface="+mn-ea"/>
                <a:cs typeface="+mj-cs"/>
              </a:rPr>
              <a:t>.</a:t>
            </a:r>
            <a:endParaRPr lang="en-IL" sz="3200" kern="100" dirty="0">
              <a:solidFill>
                <a:schemeClr val="tx1"/>
              </a:solidFill>
              <a:latin typeface="Aptos" panose="020B0004020202020204" pitchFamily="34" charset="0"/>
              <a:ea typeface="+mn-ea"/>
              <a:cs typeface="+mj-cs"/>
            </a:endParaRPr>
          </a:p>
          <a:p>
            <a:pPr algn="ctr">
              <a:spcAft>
                <a:spcPts val="600"/>
              </a:spcAft>
            </a:pPr>
            <a:endParaRPr lang="en-US" sz="4000" dirty="0">
              <a:cs typeface="+mj-cs"/>
            </a:endParaRPr>
          </a:p>
        </p:txBody>
      </p:sp>
      <p:sp>
        <p:nvSpPr>
          <p:cNvPr id="44" name="אליפסה 43">
            <a:extLst>
              <a:ext uri="{FF2B5EF4-FFF2-40B4-BE49-F238E27FC236}">
                <a16:creationId xmlns:a16="http://schemas.microsoft.com/office/drawing/2014/main" id="{40CB0551-BDC8-3AFE-3B99-F966186A1ABE}"/>
              </a:ext>
            </a:extLst>
          </p:cNvPr>
          <p:cNvSpPr/>
          <p:nvPr/>
        </p:nvSpPr>
        <p:spPr>
          <a:xfrm>
            <a:off x="8275726" y="4857995"/>
            <a:ext cx="902288" cy="8552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אליפסה 44">
            <a:extLst>
              <a:ext uri="{FF2B5EF4-FFF2-40B4-BE49-F238E27FC236}">
                <a16:creationId xmlns:a16="http://schemas.microsoft.com/office/drawing/2014/main" id="{312D31D7-9C84-F5E1-0BE5-5E2EF593D36D}"/>
              </a:ext>
            </a:extLst>
          </p:cNvPr>
          <p:cNvSpPr/>
          <p:nvPr/>
        </p:nvSpPr>
        <p:spPr>
          <a:xfrm>
            <a:off x="13803219" y="5501822"/>
            <a:ext cx="902288" cy="8552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6" name="TextBox 25">
            <a:extLst>
              <a:ext uri="{FF2B5EF4-FFF2-40B4-BE49-F238E27FC236}">
                <a16:creationId xmlns:a16="http://schemas.microsoft.com/office/drawing/2014/main" id="{3AB6C6E7-A8A8-50DA-0CCB-037261A2A367}"/>
              </a:ext>
            </a:extLst>
          </p:cNvPr>
          <p:cNvSpPr txBox="1"/>
          <p:nvPr/>
        </p:nvSpPr>
        <p:spPr>
          <a:xfrm>
            <a:off x="8515622" y="5007214"/>
            <a:ext cx="455067" cy="646331"/>
          </a:xfrm>
          <a:prstGeom prst="rect">
            <a:avLst/>
          </a:prstGeom>
          <a:noFill/>
        </p:spPr>
        <p:txBody>
          <a:bodyPr wrap="square" rtlCol="0">
            <a:spAutoFit/>
          </a:bodyPr>
          <a:lstStyle/>
          <a:p>
            <a:pPr algn="ctr" defTabSz="768096">
              <a:spcAft>
                <a:spcPts val="600"/>
              </a:spcAft>
            </a:pPr>
            <a:r>
              <a:rPr lang="en-US" sz="3600" b="1" kern="1200" dirty="0">
                <a:solidFill>
                  <a:schemeClr val="tx1"/>
                </a:solidFill>
                <a:latin typeface="+mn-lt"/>
                <a:ea typeface="+mn-ea"/>
                <a:cs typeface="+mn-cs"/>
              </a:rPr>
              <a:t>2</a:t>
            </a:r>
            <a:endParaRPr lang="en-US" sz="4400" b="1" dirty="0"/>
          </a:p>
        </p:txBody>
      </p:sp>
      <p:sp>
        <p:nvSpPr>
          <p:cNvPr id="47" name="TextBox 26">
            <a:extLst>
              <a:ext uri="{FF2B5EF4-FFF2-40B4-BE49-F238E27FC236}">
                <a16:creationId xmlns:a16="http://schemas.microsoft.com/office/drawing/2014/main" id="{3A7D4E1C-6B73-0335-0A80-4DCE188B5540}"/>
              </a:ext>
            </a:extLst>
          </p:cNvPr>
          <p:cNvSpPr txBox="1"/>
          <p:nvPr/>
        </p:nvSpPr>
        <p:spPr>
          <a:xfrm>
            <a:off x="13893448" y="5623113"/>
            <a:ext cx="721830" cy="646331"/>
          </a:xfrm>
          <a:prstGeom prst="rect">
            <a:avLst/>
          </a:prstGeom>
          <a:noFill/>
        </p:spPr>
        <p:txBody>
          <a:bodyPr wrap="square" rtlCol="0">
            <a:spAutoFit/>
          </a:bodyPr>
          <a:lstStyle/>
          <a:p>
            <a:pPr algn="ctr" defTabSz="768096">
              <a:spcAft>
                <a:spcPts val="600"/>
              </a:spcAft>
            </a:pPr>
            <a:r>
              <a:rPr lang="en-US" sz="3600" b="1" kern="1200" dirty="0">
                <a:solidFill>
                  <a:schemeClr val="tx1"/>
                </a:solidFill>
                <a:latin typeface="+mn-lt"/>
                <a:ea typeface="+mn-ea"/>
                <a:cs typeface="+mn-cs"/>
              </a:rPr>
              <a:t>3</a:t>
            </a:r>
            <a:endParaRPr lang="en-US" sz="4400" b="1" dirty="0"/>
          </a:p>
        </p:txBody>
      </p:sp>
      <p:cxnSp>
        <p:nvCxnSpPr>
          <p:cNvPr id="48" name="מחבר ישר 47">
            <a:extLst>
              <a:ext uri="{FF2B5EF4-FFF2-40B4-BE49-F238E27FC236}">
                <a16:creationId xmlns:a16="http://schemas.microsoft.com/office/drawing/2014/main" id="{67E18E6C-2B42-4B24-63AF-9A29DCDCA7EA}"/>
              </a:ext>
            </a:extLst>
          </p:cNvPr>
          <p:cNvCxnSpPr>
            <a:cxnSpLocks/>
            <a:stCxn id="41" idx="6"/>
          </p:cNvCxnSpPr>
          <p:nvPr/>
        </p:nvCxnSpPr>
        <p:spPr>
          <a:xfrm flipV="1">
            <a:off x="3628128" y="4602459"/>
            <a:ext cx="260567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מחבר ישר 48">
            <a:extLst>
              <a:ext uri="{FF2B5EF4-FFF2-40B4-BE49-F238E27FC236}">
                <a16:creationId xmlns:a16="http://schemas.microsoft.com/office/drawing/2014/main" id="{4E32528E-29D3-3C4D-67AD-770EE33B5DDF}"/>
              </a:ext>
            </a:extLst>
          </p:cNvPr>
          <p:cNvCxnSpPr>
            <a:cxnSpLocks/>
          </p:cNvCxnSpPr>
          <p:nvPr/>
        </p:nvCxnSpPr>
        <p:spPr>
          <a:xfrm>
            <a:off x="6233807" y="4597922"/>
            <a:ext cx="0" cy="685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מחבר חץ ישר 49">
            <a:extLst>
              <a:ext uri="{FF2B5EF4-FFF2-40B4-BE49-F238E27FC236}">
                <a16:creationId xmlns:a16="http://schemas.microsoft.com/office/drawing/2014/main" id="{89B28E5A-63C0-693F-074E-68A60195F407}"/>
              </a:ext>
            </a:extLst>
          </p:cNvPr>
          <p:cNvCxnSpPr>
            <a:cxnSpLocks/>
          </p:cNvCxnSpPr>
          <p:nvPr/>
        </p:nvCxnSpPr>
        <p:spPr>
          <a:xfrm>
            <a:off x="6233807" y="5283309"/>
            <a:ext cx="20419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מחבר חץ ישר 50">
            <a:extLst>
              <a:ext uri="{FF2B5EF4-FFF2-40B4-BE49-F238E27FC236}">
                <a16:creationId xmlns:a16="http://schemas.microsoft.com/office/drawing/2014/main" id="{EC705F04-2192-85F8-A41C-532E9BE42C23}"/>
              </a:ext>
            </a:extLst>
          </p:cNvPr>
          <p:cNvCxnSpPr>
            <a:stCxn id="41" idx="4"/>
          </p:cNvCxnSpPr>
          <p:nvPr/>
        </p:nvCxnSpPr>
        <p:spPr>
          <a:xfrm>
            <a:off x="3176984" y="5030065"/>
            <a:ext cx="0" cy="694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מחבר חץ ישר 51">
            <a:extLst>
              <a:ext uri="{FF2B5EF4-FFF2-40B4-BE49-F238E27FC236}">
                <a16:creationId xmlns:a16="http://schemas.microsoft.com/office/drawing/2014/main" id="{2481277E-8F7F-15A5-0A6B-095DD5E982C9}"/>
              </a:ext>
            </a:extLst>
          </p:cNvPr>
          <p:cNvCxnSpPr>
            <a:cxnSpLocks/>
          </p:cNvCxnSpPr>
          <p:nvPr/>
        </p:nvCxnSpPr>
        <p:spPr>
          <a:xfrm>
            <a:off x="8697446" y="5713207"/>
            <a:ext cx="0" cy="694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מחבר חץ ישר 52">
            <a:extLst>
              <a:ext uri="{FF2B5EF4-FFF2-40B4-BE49-F238E27FC236}">
                <a16:creationId xmlns:a16="http://schemas.microsoft.com/office/drawing/2014/main" id="{87A1AE0B-8789-EC78-BE49-0A3AB31B4F39}"/>
              </a:ext>
            </a:extLst>
          </p:cNvPr>
          <p:cNvCxnSpPr>
            <a:cxnSpLocks/>
          </p:cNvCxnSpPr>
          <p:nvPr/>
        </p:nvCxnSpPr>
        <p:spPr>
          <a:xfrm>
            <a:off x="14254363" y="6357034"/>
            <a:ext cx="0" cy="694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מחבר ישר 53">
            <a:extLst>
              <a:ext uri="{FF2B5EF4-FFF2-40B4-BE49-F238E27FC236}">
                <a16:creationId xmlns:a16="http://schemas.microsoft.com/office/drawing/2014/main" id="{0CB2E983-7226-E7CD-B37B-6DF5E715CF2D}"/>
              </a:ext>
            </a:extLst>
          </p:cNvPr>
          <p:cNvCxnSpPr>
            <a:cxnSpLocks/>
          </p:cNvCxnSpPr>
          <p:nvPr/>
        </p:nvCxnSpPr>
        <p:spPr>
          <a:xfrm>
            <a:off x="9193918" y="5263346"/>
            <a:ext cx="2472210" cy="19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מחבר ישר 54">
            <a:extLst>
              <a:ext uri="{FF2B5EF4-FFF2-40B4-BE49-F238E27FC236}">
                <a16:creationId xmlns:a16="http://schemas.microsoft.com/office/drawing/2014/main" id="{2D0CA672-8B25-9BFD-6C28-D8B4BB1A0CCB}"/>
              </a:ext>
            </a:extLst>
          </p:cNvPr>
          <p:cNvCxnSpPr>
            <a:cxnSpLocks/>
          </p:cNvCxnSpPr>
          <p:nvPr/>
        </p:nvCxnSpPr>
        <p:spPr>
          <a:xfrm>
            <a:off x="11666128" y="5271770"/>
            <a:ext cx="0" cy="74193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מחבר חץ ישר 55">
            <a:extLst>
              <a:ext uri="{FF2B5EF4-FFF2-40B4-BE49-F238E27FC236}">
                <a16:creationId xmlns:a16="http://schemas.microsoft.com/office/drawing/2014/main" id="{617D7BCA-B534-0845-03F1-58B1A3DACBA5}"/>
              </a:ext>
            </a:extLst>
          </p:cNvPr>
          <p:cNvCxnSpPr>
            <a:cxnSpLocks/>
          </p:cNvCxnSpPr>
          <p:nvPr/>
        </p:nvCxnSpPr>
        <p:spPr>
          <a:xfrm flipV="1">
            <a:off x="11660685" y="5974233"/>
            <a:ext cx="2160225" cy="36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36">
            <a:extLst>
              <a:ext uri="{FF2B5EF4-FFF2-40B4-BE49-F238E27FC236}">
                <a16:creationId xmlns:a16="http://schemas.microsoft.com/office/drawing/2014/main" id="{5C148D18-A8BD-CD14-2CD8-36387CA7FCBC}"/>
              </a:ext>
            </a:extLst>
          </p:cNvPr>
          <p:cNvSpPr txBox="1"/>
          <p:nvPr/>
        </p:nvSpPr>
        <p:spPr>
          <a:xfrm>
            <a:off x="6413731" y="6628551"/>
            <a:ext cx="4624237" cy="2754600"/>
          </a:xfrm>
          <a:prstGeom prst="rect">
            <a:avLst/>
          </a:prstGeom>
          <a:noFill/>
        </p:spPr>
        <p:txBody>
          <a:bodyPr wrap="square" rtlCol="0">
            <a:spAutoFit/>
          </a:bodyPr>
          <a:lstStyle/>
          <a:p>
            <a:pPr algn="ctr" defTabSz="768096">
              <a:spcAft>
                <a:spcPts val="600"/>
              </a:spcAft>
            </a:pPr>
            <a:r>
              <a:rPr lang="en-US" sz="3200" kern="100" dirty="0">
                <a:solidFill>
                  <a:schemeClr val="tx1"/>
                </a:solidFill>
                <a:latin typeface="Times New Roman" panose="02020603050405020304" pitchFamily="18" charset="0"/>
                <a:ea typeface="+mn-ea"/>
                <a:cs typeface="+mj-cs"/>
              </a:rPr>
              <a:t>Developing the transformation logic to convert natural language input into DSL commands</a:t>
            </a:r>
            <a:r>
              <a:rPr lang="he-IL" sz="3200" kern="100" dirty="0">
                <a:solidFill>
                  <a:schemeClr val="tx1"/>
                </a:solidFill>
                <a:latin typeface="Aptos" panose="020B0004020202020204" pitchFamily="34" charset="0"/>
                <a:ea typeface="+mn-ea"/>
                <a:cs typeface="+mj-cs"/>
              </a:rPr>
              <a:t>.</a:t>
            </a:r>
            <a:endParaRPr lang="en-IL" sz="3200" kern="100" dirty="0">
              <a:solidFill>
                <a:schemeClr val="tx1"/>
              </a:solidFill>
              <a:latin typeface="Aptos" panose="020B0004020202020204" pitchFamily="34" charset="0"/>
              <a:ea typeface="+mn-ea"/>
              <a:cs typeface="+mj-cs"/>
            </a:endParaRPr>
          </a:p>
          <a:p>
            <a:pPr algn="ctr">
              <a:spcAft>
                <a:spcPts val="600"/>
              </a:spcAft>
            </a:pPr>
            <a:endParaRPr lang="en-US" sz="4000" dirty="0">
              <a:cs typeface="+mj-cs"/>
            </a:endParaRPr>
          </a:p>
        </p:txBody>
      </p:sp>
      <p:sp>
        <p:nvSpPr>
          <p:cNvPr id="83" name="תיבת טקסט 82">
            <a:extLst>
              <a:ext uri="{FF2B5EF4-FFF2-40B4-BE49-F238E27FC236}">
                <a16:creationId xmlns:a16="http://schemas.microsoft.com/office/drawing/2014/main" id="{B9F30F8B-EC99-DD4D-B75C-0A6DA0EB6E2A}"/>
              </a:ext>
            </a:extLst>
          </p:cNvPr>
          <p:cNvSpPr txBox="1"/>
          <p:nvPr/>
        </p:nvSpPr>
        <p:spPr>
          <a:xfrm>
            <a:off x="12064010" y="7138863"/>
            <a:ext cx="4307796" cy="2631490"/>
          </a:xfrm>
          <a:prstGeom prst="rect">
            <a:avLst/>
          </a:prstGeom>
          <a:noFill/>
        </p:spPr>
        <p:txBody>
          <a:bodyPr wrap="square">
            <a:spAutoFit/>
          </a:bodyPr>
          <a:lstStyle/>
          <a:p>
            <a:pPr algn="ctr" defTabSz="768096">
              <a:spcAft>
                <a:spcPts val="600"/>
              </a:spcAft>
            </a:pPr>
            <a:r>
              <a:rPr lang="en-US" sz="3200" kern="100" dirty="0">
                <a:solidFill>
                  <a:schemeClr val="tx1"/>
                </a:solidFill>
                <a:latin typeface="Times New Roman" panose="02020603050405020304" pitchFamily="18" charset="0"/>
                <a:ea typeface="+mn-ea"/>
                <a:cs typeface="+mj-cs"/>
              </a:rPr>
              <a:t>Integrating user feedback mechanisms to refine the generated commands</a:t>
            </a:r>
            <a:r>
              <a:rPr lang="he-IL" sz="3200" kern="100" dirty="0">
                <a:solidFill>
                  <a:schemeClr val="tx1"/>
                </a:solidFill>
                <a:latin typeface="Aptos" panose="020B0004020202020204" pitchFamily="34" charset="0"/>
                <a:ea typeface="+mn-ea"/>
                <a:cs typeface="+mj-cs"/>
              </a:rPr>
              <a:t>.</a:t>
            </a:r>
            <a:endParaRPr lang="en-IL" sz="3200" kern="100" dirty="0">
              <a:solidFill>
                <a:schemeClr val="tx1"/>
              </a:solidFill>
              <a:latin typeface="Aptos" panose="020B0004020202020204" pitchFamily="34" charset="0"/>
              <a:ea typeface="+mn-ea"/>
              <a:cs typeface="+mj-cs"/>
            </a:endParaRPr>
          </a:p>
          <a:p>
            <a:pPr algn="ctr">
              <a:spcAft>
                <a:spcPts val="600"/>
              </a:spcAft>
            </a:pPr>
            <a:endParaRPr lang="en-US" sz="3200" dirty="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7456" y="-1396527"/>
            <a:ext cx="12815040" cy="13080054"/>
            <a:chOff x="0" y="0"/>
            <a:chExt cx="17086720" cy="17440072"/>
          </a:xfrm>
        </p:grpSpPr>
        <p:sp>
          <p:nvSpPr>
            <p:cNvPr id="3" name="Freeform 3"/>
            <p:cNvSpPr/>
            <p:nvPr/>
          </p:nvSpPr>
          <p:spPr>
            <a:xfrm rot="-3903177">
              <a:off x="1863757" y="2404775"/>
              <a:ext cx="13359206" cy="12630522"/>
            </a:xfrm>
            <a:custGeom>
              <a:avLst/>
              <a:gdLst/>
              <a:ahLst/>
              <a:cxnLst/>
              <a:rect l="l" t="t" r="r" b="b"/>
              <a:pathLst>
                <a:path w="13359206" h="12630522">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4" name="Group 4"/>
            <p:cNvGrpSpPr/>
            <p:nvPr/>
          </p:nvGrpSpPr>
          <p:grpSpPr>
            <a:xfrm rot="-813416">
              <a:off x="7576549" y="3564009"/>
              <a:ext cx="2163750" cy="10535598"/>
              <a:chOff x="0" y="0"/>
              <a:chExt cx="427407" cy="2081106"/>
            </a:xfrm>
          </p:grpSpPr>
          <p:sp>
            <p:nvSpPr>
              <p:cNvPr id="5" name="Freeform 5"/>
              <p:cNvSpPr/>
              <p:nvPr/>
            </p:nvSpPr>
            <p:spPr>
              <a:xfrm>
                <a:off x="0" y="0"/>
                <a:ext cx="427407" cy="2081106"/>
              </a:xfrm>
              <a:custGeom>
                <a:avLst/>
                <a:gdLst/>
                <a:ahLst/>
                <a:cxnLst/>
                <a:rect l="l" t="t" r="r" b="b"/>
                <a:pathLst>
                  <a:path w="427407" h="2081106">
                    <a:moveTo>
                      <a:pt x="0" y="0"/>
                    </a:moveTo>
                    <a:lnTo>
                      <a:pt x="427407" y="0"/>
                    </a:lnTo>
                    <a:lnTo>
                      <a:pt x="427407" y="2081106"/>
                    </a:lnTo>
                    <a:lnTo>
                      <a:pt x="0" y="2081106"/>
                    </a:lnTo>
                    <a:close/>
                  </a:path>
                </a:pathLst>
              </a:custGeom>
              <a:solidFill>
                <a:srgbClr val="A4B9FB"/>
              </a:solidFill>
            </p:spPr>
            <p:txBody>
              <a:bodyPr/>
              <a:lstStyle/>
              <a:p>
                <a:endParaRPr lang="he-IL"/>
              </a:p>
            </p:txBody>
          </p:sp>
          <p:sp>
            <p:nvSpPr>
              <p:cNvPr id="6" name="TextBox 6"/>
              <p:cNvSpPr txBox="1"/>
              <p:nvPr/>
            </p:nvSpPr>
            <p:spPr>
              <a:xfrm>
                <a:off x="0" y="-28575"/>
                <a:ext cx="427407" cy="2109681"/>
              </a:xfrm>
              <a:prstGeom prst="rect">
                <a:avLst/>
              </a:prstGeom>
            </p:spPr>
            <p:txBody>
              <a:bodyPr lIns="50800" tIns="50800" rIns="50800" bIns="50800" rtlCol="0" anchor="ctr"/>
              <a:lstStyle/>
              <a:p>
                <a:pPr algn="ctr">
                  <a:lnSpc>
                    <a:spcPts val="2100"/>
                  </a:lnSpc>
                </a:pPr>
                <a:endParaRPr/>
              </a:p>
            </p:txBody>
          </p:sp>
        </p:grpSp>
      </p:grpSp>
      <p:grpSp>
        <p:nvGrpSpPr>
          <p:cNvPr id="7" name="Group 7"/>
          <p:cNvGrpSpPr/>
          <p:nvPr/>
        </p:nvGrpSpPr>
        <p:grpSpPr>
          <a:xfrm>
            <a:off x="6760391" y="1242183"/>
            <a:ext cx="10498909" cy="7657600"/>
            <a:chOff x="0" y="0"/>
            <a:chExt cx="14302208" cy="10431615"/>
          </a:xfrm>
        </p:grpSpPr>
        <p:sp>
          <p:nvSpPr>
            <p:cNvPr id="8" name="Freeform 8"/>
            <p:cNvSpPr/>
            <p:nvPr/>
          </p:nvSpPr>
          <p:spPr>
            <a:xfrm>
              <a:off x="31750" y="31750"/>
              <a:ext cx="14238708" cy="10368115"/>
            </a:xfrm>
            <a:custGeom>
              <a:avLst/>
              <a:gdLst/>
              <a:ahLst/>
              <a:cxnLst/>
              <a:rect l="l" t="t" r="r" b="b"/>
              <a:pathLst>
                <a:path w="14238708" h="10368115">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txBody>
            <a:bodyPr/>
            <a:lstStyle/>
            <a:p>
              <a:endParaRPr lang="he-IL"/>
            </a:p>
          </p:txBody>
        </p:sp>
        <p:sp>
          <p:nvSpPr>
            <p:cNvPr id="9" name="Freeform 9"/>
            <p:cNvSpPr/>
            <p:nvPr/>
          </p:nvSpPr>
          <p:spPr>
            <a:xfrm>
              <a:off x="0" y="0"/>
              <a:ext cx="14302208" cy="10431616"/>
            </a:xfrm>
            <a:custGeom>
              <a:avLst/>
              <a:gdLst/>
              <a:ahLst/>
              <a:cxnLst/>
              <a:rect l="l" t="t" r="r" b="b"/>
              <a:pathLst>
                <a:path w="14302208" h="10431616">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txBody>
            <a:bodyPr/>
            <a:lstStyle/>
            <a:p>
              <a:endParaRPr lang="he-IL"/>
            </a:p>
          </p:txBody>
        </p:sp>
      </p:grpSp>
      <p:sp>
        <p:nvSpPr>
          <p:cNvPr id="22" name="Freeform 22"/>
          <p:cNvSpPr/>
          <p:nvPr/>
        </p:nvSpPr>
        <p:spPr>
          <a:xfrm rot="435657" flipV="1">
            <a:off x="8401805" y="7841253"/>
            <a:ext cx="3750634" cy="3974660"/>
          </a:xfrm>
          <a:custGeom>
            <a:avLst/>
            <a:gdLst/>
            <a:ahLst/>
            <a:cxnLst/>
            <a:rect l="l" t="t" r="r" b="b"/>
            <a:pathLst>
              <a:path w="3750634" h="3974660">
                <a:moveTo>
                  <a:pt x="0" y="3974661"/>
                </a:moveTo>
                <a:lnTo>
                  <a:pt x="3750634" y="3974661"/>
                </a:lnTo>
                <a:lnTo>
                  <a:pt x="3750634" y="0"/>
                </a:lnTo>
                <a:lnTo>
                  <a:pt x="0" y="0"/>
                </a:lnTo>
                <a:lnTo>
                  <a:pt x="0" y="39746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25" name="תיבת טקסט 24">
            <a:extLst>
              <a:ext uri="{FF2B5EF4-FFF2-40B4-BE49-F238E27FC236}">
                <a16:creationId xmlns:a16="http://schemas.microsoft.com/office/drawing/2014/main" id="{DB272FAA-B5B1-E27B-0B3D-3379F7CEA84E}"/>
              </a:ext>
            </a:extLst>
          </p:cNvPr>
          <p:cNvSpPr txBox="1"/>
          <p:nvPr/>
        </p:nvSpPr>
        <p:spPr>
          <a:xfrm>
            <a:off x="1594021" y="2264111"/>
            <a:ext cx="4352086" cy="1015663"/>
          </a:xfrm>
          <a:prstGeom prst="rect">
            <a:avLst/>
          </a:prstGeom>
          <a:noFill/>
        </p:spPr>
        <p:txBody>
          <a:bodyPr wrap="square">
            <a:spAutoFit/>
          </a:bodyPr>
          <a:lstStyle/>
          <a:p>
            <a:pPr marL="0" indent="0">
              <a:lnSpc>
                <a:spcPct val="100000"/>
              </a:lnSpc>
              <a:spcAft>
                <a:spcPts val="800"/>
              </a:spcAft>
              <a:buNone/>
            </a:pPr>
            <a:r>
              <a:rPr lang="en-US" sz="6000" b="1" kern="100" dirty="0">
                <a:ln>
                  <a:solidFill>
                    <a:srgbClr val="1F497D"/>
                  </a:solidFill>
                </a:ln>
                <a:latin typeface="Times New Roman" panose="02020603050405020304" pitchFamily="18" charset="0"/>
                <a:ea typeface="Aptos" panose="020B0004020202020204" pitchFamily="34" charset="0"/>
                <a:cs typeface="Arial" panose="020B0604020202020204" pitchFamily="34" charset="0"/>
              </a:rPr>
              <a:t>Challenges</a:t>
            </a:r>
            <a:r>
              <a:rPr lang="he-IL" sz="6000" b="1" kern="100" dirty="0">
                <a:ln>
                  <a:solidFill>
                    <a:srgbClr val="1F497D"/>
                  </a:solidFill>
                </a:ln>
                <a:latin typeface="Aptos" panose="020B0004020202020204" pitchFamily="34" charset="0"/>
                <a:ea typeface="Aptos" panose="020B0004020202020204" pitchFamily="34" charset="0"/>
                <a:cs typeface="Times New Roman" panose="02020603050405020304" pitchFamily="18" charset="0"/>
              </a:rPr>
              <a:t>:</a:t>
            </a:r>
            <a:endParaRPr lang="en-US" sz="6000" b="1" kern="100" dirty="0">
              <a:ln>
                <a:solidFill>
                  <a:srgbClr val="1F497D"/>
                </a:solidFill>
              </a:ln>
              <a:latin typeface="Aptos" panose="020B0004020202020204" pitchFamily="34" charset="0"/>
              <a:ea typeface="Aptos" panose="020B0004020202020204" pitchFamily="34" charset="0"/>
              <a:cs typeface="Times New Roman" panose="02020603050405020304" pitchFamily="18" charset="0"/>
            </a:endParaRPr>
          </a:p>
        </p:txBody>
      </p:sp>
      <p:sp>
        <p:nvSpPr>
          <p:cNvPr id="27" name="תיבת טקסט 26">
            <a:extLst>
              <a:ext uri="{FF2B5EF4-FFF2-40B4-BE49-F238E27FC236}">
                <a16:creationId xmlns:a16="http://schemas.microsoft.com/office/drawing/2014/main" id="{362A8678-6710-2EBE-7A03-A17C1BB1FA85}"/>
              </a:ext>
            </a:extLst>
          </p:cNvPr>
          <p:cNvSpPr txBox="1"/>
          <p:nvPr/>
        </p:nvSpPr>
        <p:spPr>
          <a:xfrm>
            <a:off x="7010400" y="1638300"/>
            <a:ext cx="10466614" cy="2267287"/>
          </a:xfrm>
          <a:prstGeom prst="rect">
            <a:avLst/>
          </a:prstGeom>
          <a:noFill/>
        </p:spPr>
        <p:txBody>
          <a:bodyPr wrap="square">
            <a:spAutoFit/>
          </a:bodyPr>
          <a:lstStyle/>
          <a:p>
            <a:pPr marL="0" indent="0">
              <a:lnSpc>
                <a:spcPct val="100000"/>
              </a:lnSpc>
              <a:spcAft>
                <a:spcPts val="800"/>
              </a:spcAft>
              <a:buNone/>
            </a:pPr>
            <a:r>
              <a:rPr lang="en-US" sz="3200" kern="100" dirty="0">
                <a:latin typeface="Times New Roman" panose="02020603050405020304" pitchFamily="18" charset="0"/>
                <a:ea typeface="Aptos" panose="020B0004020202020204" pitchFamily="34" charset="0"/>
                <a:cs typeface="Times New Roman" panose="02020603050405020304" pitchFamily="18" charset="0"/>
              </a:rPr>
              <a:t>-   Determine research question.</a:t>
            </a:r>
            <a:endParaRPr lang="en-IL" sz="3200" kern="100" dirty="0">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Aft>
                <a:spcPts val="800"/>
              </a:spcAft>
              <a:buFont typeface="Times New Roman" panose="02020603050405020304" pitchFamily="18" charset="0"/>
              <a:buChar char="-"/>
            </a:pPr>
            <a:r>
              <a:rPr lang="en-US" sz="3200" kern="100" dirty="0">
                <a:latin typeface="Times New Roman" panose="02020603050405020304" pitchFamily="18" charset="0"/>
                <a:ea typeface="Aptos" panose="020B0004020202020204" pitchFamily="34" charset="0"/>
                <a:cs typeface="Arial" panose="020B0604020202020204" pitchFamily="34" charset="0"/>
              </a:rPr>
              <a:t>Ensuring accurate mapping of natural language to DSL commands</a:t>
            </a:r>
            <a:r>
              <a:rPr lang="he-IL" sz="3200" kern="100" dirty="0">
                <a:latin typeface="Aptos" panose="020B0004020202020204" pitchFamily="34" charset="0"/>
                <a:ea typeface="Aptos" panose="020B0004020202020204" pitchFamily="34" charset="0"/>
                <a:cs typeface="Times New Roman" panose="02020603050405020304" pitchFamily="18" charset="0"/>
              </a:rPr>
              <a:t>.</a:t>
            </a:r>
            <a:endParaRPr lang="en-IL" sz="3200" kern="100" dirty="0">
              <a:latin typeface="Aptos" panose="020B0004020202020204" pitchFamily="34" charset="0"/>
              <a:ea typeface="Aptos" panose="020B0004020202020204" pitchFamily="34" charset="0"/>
              <a:cs typeface="Arial" panose="020B0604020202020204" pitchFamily="34" charset="0"/>
            </a:endParaRPr>
          </a:p>
          <a:p>
            <a:pPr marL="342900" lvl="0" indent="-342900">
              <a:spcAft>
                <a:spcPts val="800"/>
              </a:spcAft>
              <a:buFont typeface="Times New Roman" panose="02020603050405020304" pitchFamily="18" charset="0"/>
              <a:buChar char="-"/>
            </a:pPr>
            <a:r>
              <a:rPr lang="en-US" sz="3200" kern="100" dirty="0">
                <a:latin typeface="Times New Roman" panose="02020603050405020304" pitchFamily="18" charset="0"/>
                <a:ea typeface="Aptos" panose="020B0004020202020204" pitchFamily="34" charset="0"/>
                <a:cs typeface="Arial" panose="020B0604020202020204" pitchFamily="34" charset="0"/>
              </a:rPr>
              <a:t>Handling complex and multiline inputs in DSL commands</a:t>
            </a:r>
            <a:r>
              <a:rPr lang="he-IL" sz="3200" kern="100" dirty="0">
                <a:latin typeface="Aptos" panose="020B0004020202020204" pitchFamily="34" charset="0"/>
                <a:ea typeface="Aptos" panose="020B0004020202020204" pitchFamily="34" charset="0"/>
                <a:cs typeface="Times New Roman" panose="02020603050405020304" pitchFamily="18" charset="0"/>
              </a:rPr>
              <a:t>.</a:t>
            </a:r>
            <a:endParaRPr lang="en-IL" sz="3200" kern="100" dirty="0">
              <a:latin typeface="Aptos" panose="020B0004020202020204" pitchFamily="34" charset="0"/>
              <a:ea typeface="Aptos" panose="020B0004020202020204" pitchFamily="34" charset="0"/>
              <a:cs typeface="Arial" panose="020B0604020202020204" pitchFamily="34" charset="0"/>
            </a:endParaRPr>
          </a:p>
        </p:txBody>
      </p:sp>
      <p:sp>
        <p:nvSpPr>
          <p:cNvPr id="29" name="תיבת טקסט 28">
            <a:extLst>
              <a:ext uri="{FF2B5EF4-FFF2-40B4-BE49-F238E27FC236}">
                <a16:creationId xmlns:a16="http://schemas.microsoft.com/office/drawing/2014/main" id="{6A1518C1-062C-A732-AEF7-2B29DC2A4515}"/>
              </a:ext>
            </a:extLst>
          </p:cNvPr>
          <p:cNvSpPr txBox="1"/>
          <p:nvPr/>
        </p:nvSpPr>
        <p:spPr>
          <a:xfrm>
            <a:off x="1527084" y="5800215"/>
            <a:ext cx="5015593" cy="830997"/>
          </a:xfrm>
          <a:prstGeom prst="rect">
            <a:avLst/>
          </a:prstGeom>
          <a:noFill/>
        </p:spPr>
        <p:txBody>
          <a:bodyPr wrap="square">
            <a:spAutoFit/>
          </a:bodyPr>
          <a:lstStyle/>
          <a:p>
            <a:pPr marL="0" indent="0">
              <a:spcAft>
                <a:spcPts val="800"/>
              </a:spcAft>
              <a:buNone/>
            </a:pPr>
            <a:r>
              <a:rPr lang="en-US" sz="4800" b="1" kern="100" dirty="0">
                <a:ln>
                  <a:solidFill>
                    <a:srgbClr val="1F497D"/>
                  </a:solidFill>
                </a:ln>
                <a:latin typeface="Times New Roman" panose="02020603050405020304" pitchFamily="18" charset="0"/>
                <a:ea typeface="Aptos" panose="020B0004020202020204" pitchFamily="34" charset="0"/>
                <a:cs typeface="Arial" panose="020B0604020202020204" pitchFamily="34" charset="0"/>
              </a:rPr>
              <a:t>Lessons Learned</a:t>
            </a:r>
            <a:r>
              <a:rPr lang="he-IL" sz="4800" b="1" kern="100" dirty="0">
                <a:ln>
                  <a:solidFill>
                    <a:srgbClr val="1F497D"/>
                  </a:solidFill>
                </a:ln>
                <a:latin typeface="Aptos" panose="020B0004020202020204" pitchFamily="34" charset="0"/>
                <a:ea typeface="Aptos" panose="020B0004020202020204" pitchFamily="34" charset="0"/>
                <a:cs typeface="Times New Roman" panose="02020603050405020304" pitchFamily="18" charset="0"/>
              </a:rPr>
              <a:t>:</a:t>
            </a:r>
            <a:endParaRPr lang="en-IL" sz="4800" b="1" kern="100" dirty="0">
              <a:ln>
                <a:solidFill>
                  <a:srgbClr val="1F497D"/>
                </a:solidFill>
              </a:ln>
              <a:latin typeface="Aptos" panose="020B0004020202020204" pitchFamily="34" charset="0"/>
              <a:ea typeface="Aptos" panose="020B0004020202020204" pitchFamily="34" charset="0"/>
              <a:cs typeface="Arial" panose="020B0604020202020204" pitchFamily="34" charset="0"/>
            </a:endParaRPr>
          </a:p>
        </p:txBody>
      </p:sp>
      <p:sp>
        <p:nvSpPr>
          <p:cNvPr id="31" name="תיבת טקסט 30">
            <a:extLst>
              <a:ext uri="{FF2B5EF4-FFF2-40B4-BE49-F238E27FC236}">
                <a16:creationId xmlns:a16="http://schemas.microsoft.com/office/drawing/2014/main" id="{D32F93FB-C2B0-D962-4721-7593D482B251}"/>
              </a:ext>
            </a:extLst>
          </p:cNvPr>
          <p:cNvSpPr txBox="1"/>
          <p:nvPr/>
        </p:nvSpPr>
        <p:spPr>
          <a:xfrm>
            <a:off x="6901543" y="5461950"/>
            <a:ext cx="10466614" cy="2164695"/>
          </a:xfrm>
          <a:prstGeom prst="rect">
            <a:avLst/>
          </a:prstGeom>
          <a:noFill/>
        </p:spPr>
        <p:txBody>
          <a:bodyPr wrap="square">
            <a:spAutoFit/>
          </a:bodyPr>
          <a:lstStyle/>
          <a:p>
            <a:pPr marL="342900" lvl="0" indent="-342900">
              <a:spcAft>
                <a:spcPts val="800"/>
              </a:spcAft>
              <a:buFont typeface="Times New Roman" panose="02020603050405020304" pitchFamily="18" charset="0"/>
              <a:buChar char="-"/>
            </a:pPr>
            <a:r>
              <a:rPr lang="en-US" sz="3200" kern="100" dirty="0">
                <a:latin typeface="Times New Roman" panose="02020603050405020304" pitchFamily="18" charset="0"/>
                <a:ea typeface="Aptos" panose="020B0004020202020204" pitchFamily="34" charset="0"/>
                <a:cs typeface="Arial" panose="020B0604020202020204" pitchFamily="34" charset="0"/>
              </a:rPr>
              <a:t>The importance of clear and concise DSL design for better usability</a:t>
            </a:r>
            <a:r>
              <a:rPr lang="he-IL" sz="3200" kern="100" dirty="0">
                <a:latin typeface="Aptos" panose="020B0004020202020204" pitchFamily="34" charset="0"/>
                <a:ea typeface="Aptos" panose="020B0004020202020204" pitchFamily="34" charset="0"/>
                <a:cs typeface="Times New Roman" panose="02020603050405020304" pitchFamily="18" charset="0"/>
              </a:rPr>
              <a:t>.</a:t>
            </a:r>
            <a:endParaRPr lang="en-IL" sz="3200" kern="100" dirty="0">
              <a:latin typeface="Aptos" panose="020B0004020202020204" pitchFamily="34" charset="0"/>
              <a:ea typeface="Aptos" panose="020B0004020202020204" pitchFamily="34" charset="0"/>
              <a:cs typeface="Arial" panose="020B0604020202020204" pitchFamily="34" charset="0"/>
            </a:endParaRPr>
          </a:p>
          <a:p>
            <a:pPr marL="342900" lvl="0" indent="-342900">
              <a:spcAft>
                <a:spcPts val="800"/>
              </a:spcAft>
              <a:buFont typeface="Times New Roman" panose="02020603050405020304" pitchFamily="18" charset="0"/>
              <a:buChar char="-"/>
            </a:pPr>
            <a:r>
              <a:rPr lang="en-US" sz="3200" kern="100" dirty="0">
                <a:latin typeface="Times New Roman" panose="02020603050405020304" pitchFamily="18" charset="0"/>
                <a:ea typeface="Aptos" panose="020B0004020202020204" pitchFamily="34" charset="0"/>
                <a:cs typeface="Arial" panose="020B0604020202020204" pitchFamily="34" charset="0"/>
              </a:rPr>
              <a:t>The value of user feedback in improving the system's accuracy and adaptability.</a:t>
            </a:r>
            <a:endParaRPr lang="en-IL" sz="3200" kern="100" dirty="0">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he-IL"/>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3519556" y="1821208"/>
            <a:ext cx="11248885" cy="1987788"/>
          </a:xfrm>
          <a:prstGeom prst="rect">
            <a:avLst/>
          </a:prstGeom>
        </p:spPr>
        <p:txBody>
          <a:bodyPr lIns="0" tIns="0" rIns="0" bIns="0" rtlCol="0" anchor="t">
            <a:spAutoFit/>
          </a:bodyPr>
          <a:lstStyle/>
          <a:p>
            <a:pPr marL="0" lvl="0" indent="0" algn="ctr">
              <a:lnSpc>
                <a:spcPts val="7680"/>
              </a:lnSpc>
            </a:pPr>
            <a:r>
              <a:rPr lang="en-US" sz="8000" b="1" dirty="0">
                <a:solidFill>
                  <a:schemeClr val="bg1"/>
                </a:solidFill>
              </a:rPr>
              <a:t> General Conclusion:</a:t>
            </a:r>
            <a:br>
              <a:rPr lang="en-US" sz="4800" dirty="0">
                <a:solidFill>
                  <a:schemeClr val="bg1"/>
                </a:solidFill>
              </a:rPr>
            </a:br>
            <a:endParaRPr lang="en-US" sz="6600" spc="-480" dirty="0">
              <a:solidFill>
                <a:schemeClr val="bg1"/>
              </a:solidFill>
              <a:latin typeface="Rustic Printed"/>
              <a:ea typeface="Rustic Printed"/>
              <a:cs typeface="Rustic Printed"/>
              <a:sym typeface="Rustic Printed"/>
            </a:endParaRPr>
          </a:p>
        </p:txBody>
      </p:sp>
      <p:sp>
        <p:nvSpPr>
          <p:cNvPr id="11" name="תיבת טקסט 10">
            <a:extLst>
              <a:ext uri="{FF2B5EF4-FFF2-40B4-BE49-F238E27FC236}">
                <a16:creationId xmlns:a16="http://schemas.microsoft.com/office/drawing/2014/main" id="{CD56E3C2-5894-8EF4-34DC-187048CB5C04}"/>
              </a:ext>
            </a:extLst>
          </p:cNvPr>
          <p:cNvSpPr txBox="1"/>
          <p:nvPr/>
        </p:nvSpPr>
        <p:spPr>
          <a:xfrm>
            <a:off x="2569096" y="3843802"/>
            <a:ext cx="13149807" cy="4339650"/>
          </a:xfrm>
          <a:prstGeom prst="rect">
            <a:avLst/>
          </a:prstGeom>
          <a:noFill/>
        </p:spPr>
        <p:txBody>
          <a:bodyPr wrap="square">
            <a:spAutoFit/>
          </a:bodyPr>
          <a:lstStyle/>
          <a:p>
            <a:pPr marL="0" indent="0" algn="ctr">
              <a:buNone/>
            </a:pPr>
            <a:r>
              <a:rPr lang="en-US" sz="4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Combining DSLs, program synthesis techniques, and user feedback mechanisms can significantly enhance the capabilities of ChatGPT in generating custom code for productivity software.</a:t>
            </a:r>
          </a:p>
          <a:p>
            <a:pPr marL="0" indent="0" algn="ctr">
              <a:buNone/>
            </a:pPr>
            <a:endParaRPr lang="en-IL" sz="36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0441163-5A4B-3F29-6E3D-62290E4B7CAA}"/>
              </a:ext>
            </a:extLst>
          </p:cNvPr>
          <p:cNvSpPr/>
          <p:nvPr/>
        </p:nvSpPr>
        <p:spPr>
          <a:xfrm rot="16200000">
            <a:off x="10199008" y="2031091"/>
            <a:ext cx="6477001" cy="8129819"/>
          </a:xfrm>
          <a:custGeom>
            <a:avLst/>
            <a:gdLst/>
            <a:ahLst/>
            <a:cxnLst/>
            <a:rect l="l" t="t" r="r" b="b"/>
            <a:pathLst>
              <a:path w="6927975" h="8739418">
                <a:moveTo>
                  <a:pt x="0" y="0"/>
                </a:moveTo>
                <a:lnTo>
                  <a:pt x="6927974" y="0"/>
                </a:lnTo>
                <a:lnTo>
                  <a:pt x="6927974" y="8739418"/>
                </a:lnTo>
                <a:lnTo>
                  <a:pt x="0" y="8739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2">
            <a:extLst>
              <a:ext uri="{FF2B5EF4-FFF2-40B4-BE49-F238E27FC236}">
                <a16:creationId xmlns:a16="http://schemas.microsoft.com/office/drawing/2014/main" id="{6822F537-0600-EB16-297B-068B78B0D36C}"/>
              </a:ext>
            </a:extLst>
          </p:cNvPr>
          <p:cNvSpPr/>
          <p:nvPr/>
        </p:nvSpPr>
        <p:spPr>
          <a:xfrm rot="16200000">
            <a:off x="1611991" y="2031090"/>
            <a:ext cx="6477001" cy="8129819"/>
          </a:xfrm>
          <a:custGeom>
            <a:avLst/>
            <a:gdLst/>
            <a:ahLst/>
            <a:cxnLst/>
            <a:rect l="l" t="t" r="r" b="b"/>
            <a:pathLst>
              <a:path w="6927975" h="8739418">
                <a:moveTo>
                  <a:pt x="0" y="0"/>
                </a:moveTo>
                <a:lnTo>
                  <a:pt x="6927974" y="0"/>
                </a:lnTo>
                <a:lnTo>
                  <a:pt x="6927974" y="8739418"/>
                </a:lnTo>
                <a:lnTo>
                  <a:pt x="0" y="8739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תיבת טקסט 4">
            <a:extLst>
              <a:ext uri="{FF2B5EF4-FFF2-40B4-BE49-F238E27FC236}">
                <a16:creationId xmlns:a16="http://schemas.microsoft.com/office/drawing/2014/main" id="{2364B362-BA40-F84F-F281-6822B683E81C}"/>
              </a:ext>
            </a:extLst>
          </p:cNvPr>
          <p:cNvSpPr txBox="1"/>
          <p:nvPr/>
        </p:nvSpPr>
        <p:spPr>
          <a:xfrm>
            <a:off x="914400" y="800100"/>
            <a:ext cx="9144000" cy="1200329"/>
          </a:xfrm>
          <a:prstGeom prst="rect">
            <a:avLst/>
          </a:prstGeom>
          <a:solidFill>
            <a:srgbClr val="77C4B5"/>
          </a:solidFill>
        </p:spPr>
        <p:txBody>
          <a:bodyPr wrap="square">
            <a:spAutoFit/>
          </a:bodyPr>
          <a:lstStyle/>
          <a:p>
            <a:r>
              <a:rPr lang="en-US" sz="7200" b="1" dirty="0">
                <a:solidFill>
                  <a:srgbClr val="1F497D"/>
                </a:solidFill>
              </a:rPr>
              <a:t>Strengths &amp; Limitations </a:t>
            </a:r>
            <a:endParaRPr lang="he-IL" sz="7200" dirty="0">
              <a:solidFill>
                <a:srgbClr val="1F497D"/>
              </a:solidFill>
            </a:endParaRPr>
          </a:p>
        </p:txBody>
      </p:sp>
      <p:sp>
        <p:nvSpPr>
          <p:cNvPr id="7" name="תיבת טקסט 6">
            <a:extLst>
              <a:ext uri="{FF2B5EF4-FFF2-40B4-BE49-F238E27FC236}">
                <a16:creationId xmlns:a16="http://schemas.microsoft.com/office/drawing/2014/main" id="{820F820A-B231-F7F4-D77D-4C71D9CC737B}"/>
              </a:ext>
            </a:extLst>
          </p:cNvPr>
          <p:cNvSpPr txBox="1"/>
          <p:nvPr/>
        </p:nvSpPr>
        <p:spPr>
          <a:xfrm>
            <a:off x="1981200" y="3464509"/>
            <a:ext cx="6705600" cy="4339650"/>
          </a:xfrm>
          <a:prstGeom prst="rect">
            <a:avLst/>
          </a:prstGeom>
          <a:noFill/>
        </p:spPr>
        <p:txBody>
          <a:bodyPr wrap="square">
            <a:spAutoFit/>
          </a:bodyPr>
          <a:lstStyle/>
          <a:p>
            <a:pPr lvl="0"/>
            <a:r>
              <a:rPr lang="en-US" sz="6000" b="1" dirty="0">
                <a:solidFill>
                  <a:schemeClr val="bg1"/>
                </a:solidFill>
              </a:rPr>
              <a:t>Strengths: </a:t>
            </a:r>
          </a:p>
          <a:p>
            <a:pPr lvl="0"/>
            <a:r>
              <a:rPr lang="en-US" sz="5400" dirty="0">
                <a:solidFill>
                  <a:schemeClr val="bg1"/>
                </a:solidFill>
              </a:rPr>
              <a:t>Improved accuracy, reduced development time, and enhanced user experience.</a:t>
            </a:r>
          </a:p>
        </p:txBody>
      </p:sp>
      <p:sp>
        <p:nvSpPr>
          <p:cNvPr id="9" name="תיבת טקסט 8">
            <a:extLst>
              <a:ext uri="{FF2B5EF4-FFF2-40B4-BE49-F238E27FC236}">
                <a16:creationId xmlns:a16="http://schemas.microsoft.com/office/drawing/2014/main" id="{21DD43B0-B72A-2960-5254-850CD0E58B8A}"/>
              </a:ext>
            </a:extLst>
          </p:cNvPr>
          <p:cNvSpPr txBox="1"/>
          <p:nvPr/>
        </p:nvSpPr>
        <p:spPr>
          <a:xfrm>
            <a:off x="11049000" y="3464509"/>
            <a:ext cx="6172200" cy="5447645"/>
          </a:xfrm>
          <a:prstGeom prst="rect">
            <a:avLst/>
          </a:prstGeom>
          <a:noFill/>
        </p:spPr>
        <p:txBody>
          <a:bodyPr wrap="square">
            <a:spAutoFit/>
          </a:bodyPr>
          <a:lstStyle/>
          <a:p>
            <a:pPr lvl="0"/>
            <a:r>
              <a:rPr lang="en-US" sz="6000" b="1" dirty="0">
                <a:solidFill>
                  <a:schemeClr val="bg1"/>
                </a:solidFill>
              </a:rPr>
              <a:t>Limitations:</a:t>
            </a:r>
          </a:p>
          <a:p>
            <a:pPr lvl="0"/>
            <a:r>
              <a:rPr lang="en-US" sz="4800" dirty="0">
                <a:solidFill>
                  <a:schemeClr val="bg1"/>
                </a:solidFill>
              </a:rPr>
              <a:t>Handling highly complex natural language inputs may require further refinement of the transformation logic.</a:t>
            </a:r>
            <a:endParaRPr lang="en-US" sz="4400" dirty="0">
              <a:solidFill>
                <a:schemeClr val="bg1"/>
              </a:solidFill>
            </a:endParaRPr>
          </a:p>
        </p:txBody>
      </p:sp>
      <p:sp>
        <p:nvSpPr>
          <p:cNvPr id="10" name="Freeform 15">
            <a:extLst>
              <a:ext uri="{FF2B5EF4-FFF2-40B4-BE49-F238E27FC236}">
                <a16:creationId xmlns:a16="http://schemas.microsoft.com/office/drawing/2014/main" id="{CC123CE9-5B8B-8CAD-F63E-D1ED4C34E91A}"/>
              </a:ext>
            </a:extLst>
          </p:cNvPr>
          <p:cNvSpPr/>
          <p:nvPr/>
        </p:nvSpPr>
        <p:spPr>
          <a:xfrm rot="3439542">
            <a:off x="15454212" y="542447"/>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Tree>
    <p:extLst>
      <p:ext uri="{BB962C8B-B14F-4D97-AF65-F5344CB8AC3E}">
        <p14:creationId xmlns:p14="http://schemas.microsoft.com/office/powerpoint/2010/main" val="132317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20">
            <a:extLst>
              <a:ext uri="{FF2B5EF4-FFF2-40B4-BE49-F238E27FC236}">
                <a16:creationId xmlns:a16="http://schemas.microsoft.com/office/drawing/2014/main" id="{3B1F7BCC-CECC-1594-209E-E914ABED1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200" y="247650"/>
            <a:ext cx="17297400" cy="979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7CB5BDFB-D0FD-3D4B-E6DA-61F9383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946" y="2152650"/>
            <a:ext cx="6438195" cy="4484717"/>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graphicFrame>
        <p:nvGraphicFramePr>
          <p:cNvPr id="9" name="Content Placeholder 2">
            <a:extLst>
              <a:ext uri="{FF2B5EF4-FFF2-40B4-BE49-F238E27FC236}">
                <a16:creationId xmlns:a16="http://schemas.microsoft.com/office/drawing/2014/main" id="{635E7BFD-2FD1-2A92-FCBA-734A8FA9253A}"/>
              </a:ext>
            </a:extLst>
          </p:cNvPr>
          <p:cNvGraphicFramePr>
            <a:graphicFrameLocks/>
          </p:cNvGraphicFramePr>
          <p:nvPr>
            <p:extLst>
              <p:ext uri="{D42A27DB-BD31-4B8C-83A1-F6EECF244321}">
                <p14:modId xmlns:p14="http://schemas.microsoft.com/office/powerpoint/2010/main" val="2449765416"/>
              </p:ext>
            </p:extLst>
          </p:nvPr>
        </p:nvGraphicFramePr>
        <p:xfrm>
          <a:off x="8069458" y="1028700"/>
          <a:ext cx="9438825" cy="7948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reeform 2">
            <a:extLst>
              <a:ext uri="{FF2B5EF4-FFF2-40B4-BE49-F238E27FC236}">
                <a16:creationId xmlns:a16="http://schemas.microsoft.com/office/drawing/2014/main" id="{378AFD07-F461-64E5-A437-481725B4EF8D}"/>
              </a:ext>
            </a:extLst>
          </p:cNvPr>
          <p:cNvSpPr/>
          <p:nvPr/>
        </p:nvSpPr>
        <p:spPr>
          <a:xfrm>
            <a:off x="987617" y="1028700"/>
            <a:ext cx="6639190" cy="7948959"/>
          </a:xfrm>
          <a:custGeom>
            <a:avLst/>
            <a:gdLst/>
            <a:ahLst/>
            <a:cxnLst/>
            <a:rect l="l" t="t" r="r" b="b"/>
            <a:pathLst>
              <a:path w="6003579" h="7573322">
                <a:moveTo>
                  <a:pt x="0" y="0"/>
                </a:moveTo>
                <a:lnTo>
                  <a:pt x="6003579" y="0"/>
                </a:lnTo>
                <a:lnTo>
                  <a:pt x="6003579" y="7573322"/>
                </a:lnTo>
                <a:lnTo>
                  <a:pt x="0" y="7573322"/>
                </a:lnTo>
                <a:lnTo>
                  <a:pt x="0" y="0"/>
                </a:lnTo>
                <a:close/>
              </a:path>
            </a:pathLst>
          </a:custGeom>
          <a:solidFill>
            <a:schemeClr val="accent5">
              <a:lumMod val="20000"/>
              <a:lumOff val="80000"/>
            </a:schemeClr>
          </a:solidFill>
        </p:spPr>
        <p:txBody>
          <a:bodyPr/>
          <a:lstStyle/>
          <a:p>
            <a:endParaRPr lang="he-IL"/>
          </a:p>
        </p:txBody>
      </p:sp>
      <p:sp>
        <p:nvSpPr>
          <p:cNvPr id="13" name="תיבת טקסט 12">
            <a:extLst>
              <a:ext uri="{FF2B5EF4-FFF2-40B4-BE49-F238E27FC236}">
                <a16:creationId xmlns:a16="http://schemas.microsoft.com/office/drawing/2014/main" id="{EB840A14-183F-51C1-8839-B2B639C5039F}"/>
              </a:ext>
            </a:extLst>
          </p:cNvPr>
          <p:cNvSpPr txBox="1"/>
          <p:nvPr/>
        </p:nvSpPr>
        <p:spPr>
          <a:xfrm>
            <a:off x="1219200" y="3543300"/>
            <a:ext cx="6222941" cy="2462213"/>
          </a:xfrm>
          <a:prstGeom prst="rect">
            <a:avLst/>
          </a:prstGeom>
          <a:noFill/>
        </p:spPr>
        <p:txBody>
          <a:bodyPr wrap="square">
            <a:spAutoFit/>
          </a:bodyPr>
          <a:lstStyle/>
          <a:p>
            <a:r>
              <a:rPr lang="en-US" sz="8800" b="1" dirty="0">
                <a:solidFill>
                  <a:schemeClr val="tx2">
                    <a:lumMod val="50000"/>
                  </a:schemeClr>
                </a:solidFill>
                <a:latin typeface="Aharoni" panose="02010803020104030203" pitchFamily="2" charset="-79"/>
                <a:cs typeface="Aharoni" panose="02010803020104030203" pitchFamily="2" charset="-79"/>
              </a:rPr>
              <a:t>Future</a:t>
            </a:r>
            <a:r>
              <a:rPr lang="en-US" sz="6600" b="1" dirty="0">
                <a:solidFill>
                  <a:schemeClr val="tx2">
                    <a:lumMod val="50000"/>
                  </a:schemeClr>
                </a:solidFill>
                <a:latin typeface="Aharoni" panose="02010803020104030203" pitchFamily="2" charset="-79"/>
                <a:cs typeface="Aharoni" panose="02010803020104030203" pitchFamily="2" charset="-79"/>
              </a:rPr>
              <a:t> Improvements</a:t>
            </a:r>
            <a:endParaRPr lang="he-IL" sz="6600" dirty="0">
              <a:solidFill>
                <a:schemeClr val="tx2">
                  <a:lumMod val="5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6986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dirty="0"/>
          </a:p>
        </p:txBody>
      </p:sp>
      <p:sp>
        <p:nvSpPr>
          <p:cNvPr id="5" name="TextBox 5"/>
          <p:cNvSpPr txBox="1"/>
          <p:nvPr/>
        </p:nvSpPr>
        <p:spPr>
          <a:xfrm>
            <a:off x="1170323" y="1638300"/>
            <a:ext cx="7973677" cy="6764592"/>
          </a:xfrm>
          <a:prstGeom prst="rect">
            <a:avLst/>
          </a:prstGeom>
        </p:spPr>
        <p:txBody>
          <a:bodyPr lIns="0" tIns="0" rIns="0" bIns="0" rtlCol="0" anchor="t">
            <a:spAutoFit/>
          </a:bodyPr>
          <a:lstStyle/>
          <a:p>
            <a:pPr marL="0" lvl="0" indent="0" algn="ctr">
              <a:lnSpc>
                <a:spcPts val="15866"/>
              </a:lnSpc>
            </a:pPr>
            <a:r>
              <a:rPr lang="en-US" sz="18888" spc="-1133" dirty="0">
                <a:solidFill>
                  <a:srgbClr val="0B4E7C"/>
                </a:solidFill>
                <a:latin typeface="Rustic Printed"/>
                <a:ea typeface="Rustic Printed"/>
                <a:cs typeface="Rustic Printed"/>
                <a:sym typeface="Rustic Printed"/>
              </a:rPr>
              <a:t>THANK YOU VERY MUCH!</a:t>
            </a:r>
          </a:p>
        </p:txBody>
      </p:sp>
      <p:sp>
        <p:nvSpPr>
          <p:cNvPr id="21" name="תיבת טקסט 20">
            <a:extLst>
              <a:ext uri="{FF2B5EF4-FFF2-40B4-BE49-F238E27FC236}">
                <a16:creationId xmlns:a16="http://schemas.microsoft.com/office/drawing/2014/main" id="{FB60CAE6-791E-B1E1-381B-5AE81866FA6A}"/>
              </a:ext>
            </a:extLst>
          </p:cNvPr>
          <p:cNvSpPr txBox="1"/>
          <p:nvPr/>
        </p:nvSpPr>
        <p:spPr>
          <a:xfrm>
            <a:off x="576997" y="7962900"/>
            <a:ext cx="9160328" cy="1089529"/>
          </a:xfrm>
          <a:prstGeom prst="rect">
            <a:avLst/>
          </a:prstGeom>
          <a:noFill/>
        </p:spPr>
        <p:txBody>
          <a:bodyPr wrap="square">
            <a:spAutoFit/>
          </a:bodyPr>
          <a:lstStyle/>
          <a:p>
            <a:pPr algn="ctr">
              <a:lnSpc>
                <a:spcPct val="90000"/>
              </a:lnSpc>
              <a:spcBef>
                <a:spcPts val="1000"/>
              </a:spcBef>
            </a:pPr>
            <a:r>
              <a:rPr lang="en-US" sz="7200" kern="1200" dirty="0">
                <a:solidFill>
                  <a:srgbClr val="1F497D"/>
                </a:solidFill>
                <a:latin typeface="Abadi Extra Light" panose="020B0204020104020204" pitchFamily="34" charset="0"/>
              </a:rPr>
              <a:t>Any Questions? </a:t>
            </a:r>
          </a:p>
        </p:txBody>
      </p:sp>
      <p:pic>
        <p:nvPicPr>
          <p:cNvPr id="23" name="תמונה 22" descr="תמונה שמכילה שרטוט, חסרי חוליות, שחור ולבן, תולעת&#10;&#10;התיאור נוצר באופן אוטומטי">
            <a:extLst>
              <a:ext uri="{FF2B5EF4-FFF2-40B4-BE49-F238E27FC236}">
                <a16:creationId xmlns:a16="http://schemas.microsoft.com/office/drawing/2014/main" id="{0553C668-4666-1E0C-17A1-C0172571A2A5}"/>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049000" y="1423809"/>
            <a:ext cx="4442587" cy="7193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sp>
        <p:nvSpPr>
          <p:cNvPr id="3" name="TextBox 3"/>
          <p:cNvSpPr txBox="1"/>
          <p:nvPr/>
        </p:nvSpPr>
        <p:spPr>
          <a:xfrm>
            <a:off x="1028700" y="857898"/>
            <a:ext cx="12592050" cy="2708434"/>
          </a:xfrm>
          <a:prstGeom prst="rect">
            <a:avLst/>
          </a:prstGeom>
        </p:spPr>
        <p:txBody>
          <a:bodyPr wrap="square" lIns="0" tIns="0" rIns="0" bIns="0" rtlCol="0" anchor="t">
            <a:spAutoFit/>
          </a:bodyPr>
          <a:lstStyle/>
          <a:p>
            <a:pPr marL="0" lvl="0" indent="0" algn="l"/>
            <a:r>
              <a:rPr lang="en-US" sz="8800" spc="-600" dirty="0">
                <a:solidFill>
                  <a:srgbClr val="0B4E7C"/>
                </a:solidFill>
                <a:latin typeface="Aharoni" panose="02010803020104030203" pitchFamily="2" charset="-79"/>
                <a:ea typeface="Rustic Printed"/>
                <a:cs typeface="Aharoni" panose="02010803020104030203" pitchFamily="2" charset="-79"/>
                <a:sym typeface="Rustic Printed"/>
              </a:rPr>
              <a:t>R e s e a r c h  </a:t>
            </a:r>
          </a:p>
          <a:p>
            <a:pPr marL="0" lvl="0" indent="0" algn="l"/>
            <a:r>
              <a:rPr lang="en-US" sz="8800" spc="-600" dirty="0">
                <a:solidFill>
                  <a:srgbClr val="0B4E7C"/>
                </a:solidFill>
                <a:latin typeface="Aharoni" panose="02010803020104030203" pitchFamily="2" charset="-79"/>
                <a:ea typeface="Rustic Printed"/>
                <a:cs typeface="Aharoni" panose="02010803020104030203" pitchFamily="2" charset="-79"/>
                <a:sym typeface="Rustic Printed"/>
              </a:rPr>
              <a:t>Q u e s t I o n :</a:t>
            </a:r>
          </a:p>
        </p:txBody>
      </p:sp>
      <p:sp>
        <p:nvSpPr>
          <p:cNvPr id="5" name="Freeform 5"/>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dirty="0"/>
          </a:p>
        </p:txBody>
      </p:sp>
      <p:sp>
        <p:nvSpPr>
          <p:cNvPr id="7" name="תיבת טקסט 6">
            <a:extLst>
              <a:ext uri="{FF2B5EF4-FFF2-40B4-BE49-F238E27FC236}">
                <a16:creationId xmlns:a16="http://schemas.microsoft.com/office/drawing/2014/main" id="{BE25B457-E230-553B-98D6-8DA774027D74}"/>
              </a:ext>
            </a:extLst>
          </p:cNvPr>
          <p:cNvSpPr txBox="1"/>
          <p:nvPr/>
        </p:nvSpPr>
        <p:spPr>
          <a:xfrm>
            <a:off x="838200" y="3927782"/>
            <a:ext cx="9688286" cy="3785652"/>
          </a:xfrm>
          <a:prstGeom prst="rect">
            <a:avLst/>
          </a:prstGeom>
          <a:noFill/>
        </p:spPr>
        <p:txBody>
          <a:bodyPr wrap="square">
            <a:spAutoFit/>
          </a:bodyPr>
          <a:lstStyle/>
          <a:p>
            <a:pPr marL="0" indent="0">
              <a:buNone/>
            </a:pPr>
            <a:r>
              <a:rPr lang="en-US" sz="4000" b="1" dirty="0">
                <a:solidFill>
                  <a:schemeClr val="tx2">
                    <a:lumMod val="50000"/>
                  </a:schemeClr>
                </a:solidFill>
              </a:rPr>
              <a:t>How can integrating domain-specific languages (DSLs) and program synthesis techniques with user feedback mechanisms enhance the accuracy and usability of ChatGPT for generating application-specific code in productivity software?</a:t>
            </a:r>
            <a:endParaRPr lang="en-IL" sz="4000" b="1" dirty="0">
              <a:solidFill>
                <a:schemeClr val="tx2">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grpSp>
        <p:nvGrpSpPr>
          <p:cNvPr id="3" name="Group 3"/>
          <p:cNvGrpSpPr/>
          <p:nvPr/>
        </p:nvGrpSpPr>
        <p:grpSpPr>
          <a:xfrm>
            <a:off x="533400" y="419100"/>
            <a:ext cx="17221200" cy="9367133"/>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he-IL"/>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524000" y="650966"/>
            <a:ext cx="11248885" cy="1245469"/>
          </a:xfrm>
          <a:prstGeom prst="rect">
            <a:avLst/>
          </a:prstGeom>
        </p:spPr>
        <p:txBody>
          <a:bodyPr lIns="0" tIns="0" rIns="0" bIns="0" rtlCol="0" anchor="t">
            <a:spAutoFit/>
          </a:bodyPr>
          <a:lstStyle/>
          <a:p>
            <a:pPr marL="0" lvl="0" indent="0" algn="ctr">
              <a:lnSpc>
                <a:spcPts val="9600"/>
              </a:lnSpc>
            </a:pPr>
            <a:r>
              <a:rPr lang="en-US" sz="9600" b="1" dirty="0">
                <a:solidFill>
                  <a:schemeClr val="bg1"/>
                </a:solidFill>
              </a:rPr>
              <a:t>Hypotheses:</a:t>
            </a:r>
            <a:endParaRPr lang="en-US" sz="10000" spc="-600" dirty="0">
              <a:solidFill>
                <a:schemeClr val="bg1"/>
              </a:solidFill>
              <a:latin typeface="Rustic Printed"/>
              <a:ea typeface="Rustic Printed"/>
              <a:cs typeface="Rustic Printed"/>
              <a:sym typeface="Rustic Printed"/>
            </a:endParaRPr>
          </a:p>
        </p:txBody>
      </p:sp>
      <p:sp>
        <p:nvSpPr>
          <p:cNvPr id="10" name="תיבת טקסט 9">
            <a:extLst>
              <a:ext uri="{FF2B5EF4-FFF2-40B4-BE49-F238E27FC236}">
                <a16:creationId xmlns:a16="http://schemas.microsoft.com/office/drawing/2014/main" id="{571E81B7-91C3-CA1E-0039-E78665EFAE19}"/>
              </a:ext>
            </a:extLst>
          </p:cNvPr>
          <p:cNvSpPr txBox="1"/>
          <p:nvPr/>
        </p:nvSpPr>
        <p:spPr>
          <a:xfrm>
            <a:off x="838200" y="1854545"/>
            <a:ext cx="15887700" cy="7781489"/>
          </a:xfrm>
          <a:prstGeom prst="rect">
            <a:avLst/>
          </a:prstGeom>
          <a:noFill/>
        </p:spPr>
        <p:txBody>
          <a:bodyPr wrap="square">
            <a:spAutoFit/>
          </a:bodyPr>
          <a:lstStyle/>
          <a:p>
            <a:pPr marL="0" indent="0">
              <a:lnSpc>
                <a:spcPct val="150000"/>
              </a:lnSpc>
              <a:buNone/>
            </a:pPr>
            <a:r>
              <a:rPr lang="en-US" sz="2800" b="1" dirty="0">
                <a:solidFill>
                  <a:schemeClr val="bg1"/>
                </a:solidFill>
              </a:rPr>
              <a:t>a) Domain-Specific Languages (DSLs):</a:t>
            </a:r>
          </a:p>
          <a:p>
            <a:pPr>
              <a:lnSpc>
                <a:spcPct val="150000"/>
              </a:lnSpc>
            </a:pPr>
            <a:r>
              <a:rPr lang="en-US" sz="2800" dirty="0">
                <a:solidFill>
                  <a:schemeClr val="bg1"/>
                </a:solidFill>
              </a:rPr>
              <a:t> </a:t>
            </a:r>
            <a:r>
              <a:rPr lang="en-US" sz="2800" u="sng" dirty="0">
                <a:solidFill>
                  <a:schemeClr val="bg1"/>
                </a:solidFill>
              </a:rPr>
              <a:t>Hypothesis 1: </a:t>
            </a:r>
            <a:r>
              <a:rPr lang="en-US" sz="2800" dirty="0">
                <a:solidFill>
                  <a:schemeClr val="bg1"/>
                </a:solidFill>
              </a:rPr>
              <a:t>Use of DSLs will facilitate better understanding of user intent and more accurate </a:t>
            </a:r>
          </a:p>
          <a:p>
            <a:pPr>
              <a:lnSpc>
                <a:spcPct val="150000"/>
              </a:lnSpc>
            </a:pPr>
            <a:r>
              <a:rPr lang="en-US" sz="2800" dirty="0">
                <a:solidFill>
                  <a:schemeClr val="bg1"/>
                </a:solidFill>
              </a:rPr>
              <a:t>customized code generation.</a:t>
            </a:r>
          </a:p>
          <a:p>
            <a:pPr>
              <a:lnSpc>
                <a:spcPct val="150000"/>
              </a:lnSpc>
            </a:pPr>
            <a:r>
              <a:rPr lang="en-US" sz="2800" dirty="0">
                <a:solidFill>
                  <a:schemeClr val="bg1"/>
                </a:solidFill>
              </a:rPr>
              <a:t> </a:t>
            </a:r>
            <a:r>
              <a:rPr lang="en-US" sz="2800" u="sng" dirty="0">
                <a:solidFill>
                  <a:schemeClr val="bg1"/>
                </a:solidFill>
              </a:rPr>
              <a:t>Hypothesis 2: </a:t>
            </a:r>
            <a:r>
              <a:rPr lang="en-US" sz="2800" dirty="0">
                <a:solidFill>
                  <a:schemeClr val="bg1"/>
                </a:solidFill>
              </a:rPr>
              <a:t>DSLs enable better management of code complexity and error reduction.</a:t>
            </a:r>
          </a:p>
          <a:p>
            <a:pPr marL="0" indent="0">
              <a:lnSpc>
                <a:spcPct val="150000"/>
              </a:lnSpc>
              <a:buNone/>
            </a:pPr>
            <a:r>
              <a:rPr lang="en-US" sz="2800" b="1" dirty="0">
                <a:solidFill>
                  <a:schemeClr val="bg1"/>
                </a:solidFill>
              </a:rPr>
              <a:t>b) Program Synthesis Techniques:</a:t>
            </a:r>
          </a:p>
          <a:p>
            <a:pPr>
              <a:lnSpc>
                <a:spcPct val="150000"/>
              </a:lnSpc>
            </a:pPr>
            <a:r>
              <a:rPr lang="en-US" sz="2800" u="sng" dirty="0">
                <a:solidFill>
                  <a:schemeClr val="bg1"/>
                </a:solidFill>
              </a:rPr>
              <a:t>Hypothesis 1:</a:t>
            </a:r>
            <a:r>
              <a:rPr lang="en-US" sz="2800" dirty="0">
                <a:solidFill>
                  <a:schemeClr val="bg1"/>
                </a:solidFill>
              </a:rPr>
              <a:t> Program synthesis techniques can enhance the accuracy of ChatGPT in generating customized code.</a:t>
            </a:r>
          </a:p>
          <a:p>
            <a:pPr>
              <a:lnSpc>
                <a:spcPct val="150000"/>
              </a:lnSpc>
            </a:pPr>
            <a:r>
              <a:rPr lang="en-US" sz="2800" u="sng" dirty="0">
                <a:solidFill>
                  <a:schemeClr val="bg1"/>
                </a:solidFill>
              </a:rPr>
              <a:t>Hypothesis 2: </a:t>
            </a:r>
            <a:r>
              <a:rPr lang="en-US" sz="2800" dirty="0">
                <a:solidFill>
                  <a:schemeClr val="bg1"/>
                </a:solidFill>
              </a:rPr>
              <a:t>Program synthesis enables faster code development and improves work efficiency.</a:t>
            </a:r>
          </a:p>
          <a:p>
            <a:pPr marL="0" indent="0">
              <a:lnSpc>
                <a:spcPct val="150000"/>
              </a:lnSpc>
              <a:buNone/>
            </a:pPr>
            <a:r>
              <a:rPr lang="en-US" sz="2800" b="1" dirty="0">
                <a:solidFill>
                  <a:schemeClr val="bg1"/>
                </a:solidFill>
              </a:rPr>
              <a:t>c) User Feedback Mechanisms:</a:t>
            </a:r>
          </a:p>
          <a:p>
            <a:pPr>
              <a:lnSpc>
                <a:spcPct val="150000"/>
              </a:lnSpc>
            </a:pPr>
            <a:r>
              <a:rPr lang="en-US" sz="2800" u="sng" dirty="0">
                <a:solidFill>
                  <a:schemeClr val="bg1"/>
                </a:solidFill>
              </a:rPr>
              <a:t>Hypothesis 1: </a:t>
            </a:r>
            <a:r>
              <a:rPr lang="en-US" sz="2800" dirty="0">
                <a:solidFill>
                  <a:schemeClr val="bg1"/>
                </a:solidFill>
              </a:rPr>
              <a:t>Continuous user feedback integration can improve the quality of the generated code.</a:t>
            </a:r>
          </a:p>
          <a:p>
            <a:pPr>
              <a:lnSpc>
                <a:spcPct val="150000"/>
              </a:lnSpc>
            </a:pPr>
            <a:r>
              <a:rPr lang="en-US" sz="2800" u="sng" dirty="0">
                <a:solidFill>
                  <a:schemeClr val="bg1"/>
                </a:solidFill>
              </a:rPr>
              <a:t>Hypothesis 2: </a:t>
            </a:r>
            <a:r>
              <a:rPr lang="en-US" sz="2800" dirty="0">
                <a:solidFill>
                  <a:schemeClr val="bg1"/>
                </a:solidFill>
              </a:rPr>
              <a:t>User feedback can help in quickly identifying and fixing errors, leading to continuous system improvement.</a:t>
            </a:r>
            <a:endParaRPr lang="en-IL" sz="2800" dirty="0">
              <a:solidFill>
                <a:schemeClr val="bg1"/>
              </a:solidFill>
            </a:endParaRPr>
          </a:p>
        </p:txBody>
      </p:sp>
      <p:pic>
        <p:nvPicPr>
          <p:cNvPr id="15" name="תמונה 14" descr="תמונה שמכילה ציור, שרטוט, אומנות קליפיפם, אומנות ילדים&#10;&#10;התיאור נוצר באופן אוטומטי">
            <a:extLst>
              <a:ext uri="{FF2B5EF4-FFF2-40B4-BE49-F238E27FC236}">
                <a16:creationId xmlns:a16="http://schemas.microsoft.com/office/drawing/2014/main" id="{2B0A7A54-8D53-8D98-F4B6-6FD53A689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1796">
            <a:off x="14481819" y="-888652"/>
            <a:ext cx="3301587" cy="53460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02004" y="3316831"/>
            <a:ext cx="5786268" cy="928139"/>
          </a:xfrm>
          <a:prstGeom prst="rect">
            <a:avLst/>
          </a:prstGeom>
        </p:spPr>
        <p:txBody>
          <a:bodyPr lIns="0" tIns="0" rIns="0" bIns="0" rtlCol="0" anchor="t">
            <a:spAutoFit/>
          </a:bodyPr>
          <a:lstStyle/>
          <a:p>
            <a:pPr algn="ctr">
              <a:lnSpc>
                <a:spcPts val="7623"/>
              </a:lnSpc>
            </a:pPr>
            <a:r>
              <a:rPr lang="en-US" sz="6000" b="1" dirty="0">
                <a:solidFill>
                  <a:schemeClr val="tx2"/>
                </a:solidFill>
              </a:rPr>
              <a:t>Importance of the</a:t>
            </a:r>
            <a:endParaRPr lang="en-US" sz="6000" spc="169" dirty="0">
              <a:solidFill>
                <a:srgbClr val="000000"/>
              </a:solidFill>
              <a:latin typeface="Krabuler"/>
              <a:ea typeface="Krabuler"/>
              <a:cs typeface="Krabuler"/>
              <a:sym typeface="Krabuler"/>
            </a:endParaRPr>
          </a:p>
        </p:txBody>
      </p:sp>
      <p:sp>
        <p:nvSpPr>
          <p:cNvPr id="4" name="TextBox 4"/>
          <p:cNvSpPr txBox="1"/>
          <p:nvPr/>
        </p:nvSpPr>
        <p:spPr>
          <a:xfrm>
            <a:off x="6882593" y="4151680"/>
            <a:ext cx="4868434" cy="3277820"/>
          </a:xfrm>
          <a:prstGeom prst="rect">
            <a:avLst/>
          </a:prstGeom>
        </p:spPr>
        <p:txBody>
          <a:bodyPr lIns="0" tIns="0" rIns="0" bIns="0" rtlCol="0" anchor="t">
            <a:spAutoFit/>
          </a:bodyPr>
          <a:lstStyle/>
          <a:p>
            <a:pPr algn="ctr">
              <a:lnSpc>
                <a:spcPts val="13172"/>
              </a:lnSpc>
            </a:pPr>
            <a:r>
              <a:rPr lang="en-US" sz="9600" b="1" dirty="0">
                <a:solidFill>
                  <a:schemeClr val="tx2"/>
                </a:solidFill>
              </a:rPr>
              <a:t>Research Question</a:t>
            </a:r>
            <a:endParaRPr lang="en-US" sz="13305" spc="292" dirty="0">
              <a:solidFill>
                <a:srgbClr val="000000"/>
              </a:solidFill>
              <a:latin typeface="Krabuler"/>
              <a:ea typeface="Krabuler"/>
              <a:cs typeface="Krabuler"/>
              <a:sym typeface="Krabuler"/>
            </a:endParaRPr>
          </a:p>
        </p:txBody>
      </p:sp>
      <p:grpSp>
        <p:nvGrpSpPr>
          <p:cNvPr id="5" name="Group 5"/>
          <p:cNvGrpSpPr/>
          <p:nvPr/>
        </p:nvGrpSpPr>
        <p:grpSpPr>
          <a:xfrm>
            <a:off x="780657" y="1044333"/>
            <a:ext cx="4536231" cy="1565492"/>
            <a:chOff x="0" y="0"/>
            <a:chExt cx="1066981" cy="281330"/>
          </a:xfrm>
        </p:grpSpPr>
        <p:sp>
          <p:nvSpPr>
            <p:cNvPr id="6" name="Freeform 6"/>
            <p:cNvSpPr/>
            <p:nvPr/>
          </p:nvSpPr>
          <p:spPr>
            <a:xfrm>
              <a:off x="0" y="0"/>
              <a:ext cx="1066981" cy="281330"/>
            </a:xfrm>
            <a:custGeom>
              <a:avLst/>
              <a:gdLst/>
              <a:ahLst/>
              <a:cxnLst/>
              <a:rect l="l" t="t" r="r" b="b"/>
              <a:pathLst>
                <a:path w="1066981" h="281330">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txBody>
            <a:bodyPr/>
            <a:lstStyle/>
            <a:p>
              <a:endParaRPr lang="he-IL"/>
            </a:p>
          </p:txBody>
        </p:sp>
        <p:sp>
          <p:nvSpPr>
            <p:cNvPr id="7" name="TextBox 7"/>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grpSp>
        <p:nvGrpSpPr>
          <p:cNvPr id="8" name="Group 8"/>
          <p:cNvGrpSpPr/>
          <p:nvPr/>
        </p:nvGrpSpPr>
        <p:grpSpPr>
          <a:xfrm>
            <a:off x="996000" y="5804002"/>
            <a:ext cx="4105542" cy="1406482"/>
            <a:chOff x="0" y="0"/>
            <a:chExt cx="1077109" cy="262370"/>
          </a:xfrm>
        </p:grpSpPr>
        <p:sp>
          <p:nvSpPr>
            <p:cNvPr id="9" name="Freeform 9"/>
            <p:cNvSpPr/>
            <p:nvPr/>
          </p:nvSpPr>
          <p:spPr>
            <a:xfrm>
              <a:off x="0" y="0"/>
              <a:ext cx="1077109" cy="262370"/>
            </a:xfrm>
            <a:custGeom>
              <a:avLst/>
              <a:gdLst/>
              <a:ahLst/>
              <a:cxnLst/>
              <a:rect l="l" t="t" r="r" b="b"/>
              <a:pathLst>
                <a:path w="1077109" h="262370">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txBody>
            <a:bodyPr/>
            <a:lstStyle/>
            <a:p>
              <a:endParaRPr lang="he-IL"/>
            </a:p>
          </p:txBody>
        </p:sp>
        <p:sp>
          <p:nvSpPr>
            <p:cNvPr id="10" name="TextBox 10"/>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14" name="Group 14"/>
          <p:cNvGrpSpPr/>
          <p:nvPr/>
        </p:nvGrpSpPr>
        <p:grpSpPr>
          <a:xfrm>
            <a:off x="13070816" y="1069341"/>
            <a:ext cx="4490737" cy="1515476"/>
            <a:chOff x="0" y="0"/>
            <a:chExt cx="1077109" cy="262370"/>
          </a:xfrm>
        </p:grpSpPr>
        <p:sp>
          <p:nvSpPr>
            <p:cNvPr id="15" name="Freeform 15"/>
            <p:cNvSpPr/>
            <p:nvPr/>
          </p:nvSpPr>
          <p:spPr>
            <a:xfrm>
              <a:off x="0" y="0"/>
              <a:ext cx="1077109" cy="262370"/>
            </a:xfrm>
            <a:custGeom>
              <a:avLst/>
              <a:gdLst/>
              <a:ahLst/>
              <a:cxnLst/>
              <a:rect l="l" t="t" r="r" b="b"/>
              <a:pathLst>
                <a:path w="1077109" h="262370">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txBody>
            <a:bodyPr/>
            <a:lstStyle/>
            <a:p>
              <a:endParaRPr lang="he-IL"/>
            </a:p>
          </p:txBody>
        </p:sp>
        <p:sp>
          <p:nvSpPr>
            <p:cNvPr id="16" name="TextBox 16"/>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20" name="Group 20"/>
          <p:cNvGrpSpPr/>
          <p:nvPr/>
        </p:nvGrpSpPr>
        <p:grpSpPr>
          <a:xfrm>
            <a:off x="13070815" y="5804002"/>
            <a:ext cx="4490737" cy="1466225"/>
            <a:chOff x="0" y="0"/>
            <a:chExt cx="1066981" cy="281330"/>
          </a:xfrm>
        </p:grpSpPr>
        <p:sp>
          <p:nvSpPr>
            <p:cNvPr id="21" name="Freeform 21"/>
            <p:cNvSpPr/>
            <p:nvPr/>
          </p:nvSpPr>
          <p:spPr>
            <a:xfrm>
              <a:off x="0" y="0"/>
              <a:ext cx="1066981" cy="281330"/>
            </a:xfrm>
            <a:custGeom>
              <a:avLst/>
              <a:gdLst/>
              <a:ahLst/>
              <a:cxnLst/>
              <a:rect l="l" t="t" r="r" b="b"/>
              <a:pathLst>
                <a:path w="1066981" h="281330">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txBody>
            <a:bodyPr/>
            <a:lstStyle/>
            <a:p>
              <a:endParaRPr lang="he-IL"/>
            </a:p>
          </p:txBody>
        </p:sp>
        <p:sp>
          <p:nvSpPr>
            <p:cNvPr id="22" name="TextBox 22"/>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sp>
        <p:nvSpPr>
          <p:cNvPr id="23" name="Freeform 23"/>
          <p:cNvSpPr/>
          <p:nvPr/>
        </p:nvSpPr>
        <p:spPr>
          <a:xfrm rot="-1643804">
            <a:off x="10652932" y="2186896"/>
            <a:ext cx="2196191" cy="611817"/>
          </a:xfrm>
          <a:custGeom>
            <a:avLst/>
            <a:gdLst/>
            <a:ahLst/>
            <a:cxnLst/>
            <a:rect l="l" t="t" r="r" b="b"/>
            <a:pathLst>
              <a:path w="2196191" h="611817">
                <a:moveTo>
                  <a:pt x="0" y="0"/>
                </a:moveTo>
                <a:lnTo>
                  <a:pt x="2196190" y="0"/>
                </a:lnTo>
                <a:lnTo>
                  <a:pt x="2196190" y="611816"/>
                </a:lnTo>
                <a:lnTo>
                  <a:pt x="0" y="611816"/>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txBody>
          <a:bodyPr/>
          <a:lstStyle/>
          <a:p>
            <a:endParaRPr lang="he-IL"/>
          </a:p>
        </p:txBody>
      </p:sp>
      <p:sp>
        <p:nvSpPr>
          <p:cNvPr id="24" name="TextBox 24"/>
          <p:cNvSpPr txBox="1"/>
          <p:nvPr/>
        </p:nvSpPr>
        <p:spPr>
          <a:xfrm>
            <a:off x="1465731" y="6157040"/>
            <a:ext cx="3088337" cy="823302"/>
          </a:xfrm>
          <a:prstGeom prst="rect">
            <a:avLst/>
          </a:prstGeom>
        </p:spPr>
        <p:txBody>
          <a:bodyPr lIns="0" tIns="0" rIns="0" bIns="0" rtlCol="0" anchor="t">
            <a:spAutoFit/>
          </a:bodyPr>
          <a:lstStyle/>
          <a:p>
            <a:pPr algn="ctr">
              <a:lnSpc>
                <a:spcPts val="3248"/>
              </a:lnSpc>
              <a:spcBef>
                <a:spcPct val="0"/>
              </a:spcBef>
            </a:pPr>
            <a:r>
              <a:rPr lang="en-US" sz="3200" b="1" dirty="0">
                <a:solidFill>
                  <a:schemeClr val="tx2"/>
                </a:solidFill>
              </a:rPr>
              <a:t> Enhanced User Experience:</a:t>
            </a:r>
            <a:endParaRPr lang="en-US" sz="3093" b="1" spc="129" dirty="0">
              <a:solidFill>
                <a:srgbClr val="000000"/>
              </a:solidFill>
              <a:latin typeface="Krabuler"/>
              <a:ea typeface="Krabuler"/>
              <a:cs typeface="Krabuler"/>
              <a:sym typeface="Krabuler"/>
            </a:endParaRPr>
          </a:p>
        </p:txBody>
      </p:sp>
      <p:sp>
        <p:nvSpPr>
          <p:cNvPr id="25" name="TextBox 25"/>
          <p:cNvSpPr txBox="1"/>
          <p:nvPr/>
        </p:nvSpPr>
        <p:spPr>
          <a:xfrm>
            <a:off x="982145" y="1488359"/>
            <a:ext cx="4133253" cy="836447"/>
          </a:xfrm>
          <a:prstGeom prst="rect">
            <a:avLst/>
          </a:prstGeom>
        </p:spPr>
        <p:txBody>
          <a:bodyPr wrap="square" lIns="0" tIns="0" rIns="0" bIns="0" rtlCol="0" anchor="t">
            <a:spAutoFit/>
          </a:bodyPr>
          <a:lstStyle/>
          <a:p>
            <a:pPr algn="ctr">
              <a:lnSpc>
                <a:spcPts val="3248"/>
              </a:lnSpc>
              <a:spcBef>
                <a:spcPct val="0"/>
              </a:spcBef>
            </a:pPr>
            <a:r>
              <a:rPr lang="en-US" sz="3600" b="1" dirty="0">
                <a:solidFill>
                  <a:schemeClr val="tx2"/>
                </a:solidFill>
              </a:rPr>
              <a:t>Improving Accuracy and Usability:</a:t>
            </a:r>
            <a:endParaRPr lang="en-US" sz="3200" b="1" spc="129" dirty="0">
              <a:solidFill>
                <a:srgbClr val="000000"/>
              </a:solidFill>
              <a:latin typeface="Krabuler"/>
              <a:ea typeface="Krabuler"/>
              <a:cs typeface="Krabuler"/>
              <a:sym typeface="Krabuler"/>
            </a:endParaRPr>
          </a:p>
        </p:txBody>
      </p:sp>
      <p:sp>
        <p:nvSpPr>
          <p:cNvPr id="29" name="TextBox 29"/>
          <p:cNvSpPr txBox="1"/>
          <p:nvPr/>
        </p:nvSpPr>
        <p:spPr>
          <a:xfrm>
            <a:off x="13772017" y="1259132"/>
            <a:ext cx="3088337" cy="1233671"/>
          </a:xfrm>
          <a:prstGeom prst="rect">
            <a:avLst/>
          </a:prstGeom>
        </p:spPr>
        <p:txBody>
          <a:bodyPr lIns="0" tIns="0" rIns="0" bIns="0" rtlCol="0" anchor="t">
            <a:spAutoFit/>
          </a:bodyPr>
          <a:lstStyle/>
          <a:p>
            <a:pPr algn="ctr">
              <a:lnSpc>
                <a:spcPts val="3248"/>
              </a:lnSpc>
              <a:spcBef>
                <a:spcPct val="0"/>
              </a:spcBef>
            </a:pPr>
            <a:r>
              <a:rPr lang="en-US" sz="3200" b="1" dirty="0">
                <a:solidFill>
                  <a:schemeClr val="tx2"/>
                </a:solidFill>
              </a:rPr>
              <a:t>Faster and More Efficient Software Development:</a:t>
            </a:r>
            <a:endParaRPr lang="en-US" sz="2800" b="1" spc="129" dirty="0">
              <a:solidFill>
                <a:srgbClr val="000000"/>
              </a:solidFill>
              <a:latin typeface="Krabuler"/>
              <a:ea typeface="Krabuler"/>
              <a:cs typeface="Krabuler"/>
              <a:sym typeface="Krabuler"/>
            </a:endParaRPr>
          </a:p>
        </p:txBody>
      </p:sp>
      <p:sp>
        <p:nvSpPr>
          <p:cNvPr id="30" name="TextBox 30"/>
          <p:cNvSpPr txBox="1"/>
          <p:nvPr/>
        </p:nvSpPr>
        <p:spPr>
          <a:xfrm>
            <a:off x="13772014" y="6157040"/>
            <a:ext cx="3088337" cy="849592"/>
          </a:xfrm>
          <a:prstGeom prst="rect">
            <a:avLst/>
          </a:prstGeom>
        </p:spPr>
        <p:txBody>
          <a:bodyPr lIns="0" tIns="0" rIns="0" bIns="0" rtlCol="0" anchor="t">
            <a:spAutoFit/>
          </a:bodyPr>
          <a:lstStyle/>
          <a:p>
            <a:pPr algn="ctr">
              <a:lnSpc>
                <a:spcPts val="3248"/>
              </a:lnSpc>
              <a:spcBef>
                <a:spcPct val="0"/>
              </a:spcBef>
            </a:pPr>
            <a:r>
              <a:rPr lang="en-US" sz="4000" b="1" dirty="0">
                <a:solidFill>
                  <a:schemeClr val="tx2"/>
                </a:solidFill>
              </a:rPr>
              <a:t>Technological Innovation:</a:t>
            </a:r>
            <a:endParaRPr lang="en-US" sz="3600" b="1" spc="129" dirty="0">
              <a:solidFill>
                <a:srgbClr val="000000"/>
              </a:solidFill>
              <a:latin typeface="Krabuler"/>
              <a:ea typeface="Krabuler"/>
              <a:cs typeface="Krabuler"/>
              <a:sym typeface="Krabuler"/>
            </a:endParaRPr>
          </a:p>
        </p:txBody>
      </p:sp>
      <p:sp>
        <p:nvSpPr>
          <p:cNvPr id="32" name="Freeform 32"/>
          <p:cNvSpPr/>
          <p:nvPr/>
        </p:nvSpPr>
        <p:spPr>
          <a:xfrm rot="2281990">
            <a:off x="11321314" y="7757614"/>
            <a:ext cx="1937289" cy="467813"/>
          </a:xfrm>
          <a:custGeom>
            <a:avLst/>
            <a:gdLst/>
            <a:ahLst/>
            <a:cxnLst/>
            <a:rect l="l" t="t" r="r" b="b"/>
            <a:pathLst>
              <a:path w="2196191" h="611817">
                <a:moveTo>
                  <a:pt x="0" y="0"/>
                </a:moveTo>
                <a:lnTo>
                  <a:pt x="2196190" y="0"/>
                </a:lnTo>
                <a:lnTo>
                  <a:pt x="2196190" y="611817"/>
                </a:lnTo>
                <a:lnTo>
                  <a:pt x="0" y="611817"/>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txBody>
          <a:bodyPr/>
          <a:lstStyle/>
          <a:p>
            <a:endParaRPr lang="he-IL"/>
          </a:p>
        </p:txBody>
      </p:sp>
      <p:sp>
        <p:nvSpPr>
          <p:cNvPr id="33" name="Freeform 33"/>
          <p:cNvSpPr/>
          <p:nvPr/>
        </p:nvSpPr>
        <p:spPr>
          <a:xfrm rot="13465842">
            <a:off x="5660270" y="2081098"/>
            <a:ext cx="2196191" cy="611817"/>
          </a:xfrm>
          <a:custGeom>
            <a:avLst/>
            <a:gdLst/>
            <a:ahLst/>
            <a:cxnLst/>
            <a:rect l="l" t="t" r="r" b="b"/>
            <a:pathLst>
              <a:path w="2196191" h="611817">
                <a:moveTo>
                  <a:pt x="0" y="0"/>
                </a:moveTo>
                <a:lnTo>
                  <a:pt x="2196191" y="0"/>
                </a:lnTo>
                <a:lnTo>
                  <a:pt x="2196191" y="611817"/>
                </a:lnTo>
                <a:lnTo>
                  <a:pt x="0" y="611817"/>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txBody>
          <a:bodyPr/>
          <a:lstStyle/>
          <a:p>
            <a:endParaRPr lang="he-IL"/>
          </a:p>
        </p:txBody>
      </p:sp>
      <p:sp>
        <p:nvSpPr>
          <p:cNvPr id="35" name="Freeform 35"/>
          <p:cNvSpPr/>
          <p:nvPr/>
        </p:nvSpPr>
        <p:spPr>
          <a:xfrm rot="9139054">
            <a:off x="4861024" y="7797076"/>
            <a:ext cx="2196191" cy="611817"/>
          </a:xfrm>
          <a:custGeom>
            <a:avLst/>
            <a:gdLst/>
            <a:ahLst/>
            <a:cxnLst/>
            <a:rect l="l" t="t" r="r" b="b"/>
            <a:pathLst>
              <a:path w="2196191" h="611817">
                <a:moveTo>
                  <a:pt x="0" y="0"/>
                </a:moveTo>
                <a:lnTo>
                  <a:pt x="2196191" y="0"/>
                </a:lnTo>
                <a:lnTo>
                  <a:pt x="2196191" y="611817"/>
                </a:lnTo>
                <a:lnTo>
                  <a:pt x="0" y="611817"/>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txBody>
          <a:bodyPr/>
          <a:lstStyle/>
          <a:p>
            <a:endParaRPr lang="he-IL"/>
          </a:p>
        </p:txBody>
      </p:sp>
      <p:sp>
        <p:nvSpPr>
          <p:cNvPr id="43" name="תיבת טקסט 42">
            <a:extLst>
              <a:ext uri="{FF2B5EF4-FFF2-40B4-BE49-F238E27FC236}">
                <a16:creationId xmlns:a16="http://schemas.microsoft.com/office/drawing/2014/main" id="{88A1E456-D732-E9AE-2C54-6B9B113734A3}"/>
              </a:ext>
            </a:extLst>
          </p:cNvPr>
          <p:cNvSpPr txBox="1"/>
          <p:nvPr/>
        </p:nvSpPr>
        <p:spPr>
          <a:xfrm>
            <a:off x="957129" y="2763006"/>
            <a:ext cx="4105542" cy="2246769"/>
          </a:xfrm>
          <a:prstGeom prst="rect">
            <a:avLst/>
          </a:prstGeom>
          <a:noFill/>
        </p:spPr>
        <p:txBody>
          <a:bodyPr wrap="square">
            <a:spAutoFit/>
          </a:bodyPr>
          <a:lstStyle/>
          <a:p>
            <a:pPr marL="0" indent="0" algn="ctr">
              <a:buNone/>
            </a:pPr>
            <a:r>
              <a:rPr lang="en-US" sz="2800" dirty="0">
                <a:solidFill>
                  <a:schemeClr val="tx2"/>
                </a:solidFill>
              </a:rPr>
              <a:t>Enhancing ChatGPT’s ability to generate precise and usable code optimizes productivity software workflows.</a:t>
            </a:r>
          </a:p>
        </p:txBody>
      </p:sp>
      <p:sp>
        <p:nvSpPr>
          <p:cNvPr id="45" name="תיבת טקסט 44">
            <a:extLst>
              <a:ext uri="{FF2B5EF4-FFF2-40B4-BE49-F238E27FC236}">
                <a16:creationId xmlns:a16="http://schemas.microsoft.com/office/drawing/2014/main" id="{8AD8142D-FE3B-7C01-7136-9F6B66302F9B}"/>
              </a:ext>
            </a:extLst>
          </p:cNvPr>
          <p:cNvSpPr txBox="1"/>
          <p:nvPr/>
        </p:nvSpPr>
        <p:spPr>
          <a:xfrm>
            <a:off x="1143000" y="7429500"/>
            <a:ext cx="3733800" cy="1815882"/>
          </a:xfrm>
          <a:prstGeom prst="rect">
            <a:avLst/>
          </a:prstGeom>
          <a:noFill/>
        </p:spPr>
        <p:txBody>
          <a:bodyPr wrap="square">
            <a:spAutoFit/>
          </a:bodyPr>
          <a:lstStyle/>
          <a:p>
            <a:pPr marL="0" indent="0" algn="ctr">
              <a:buNone/>
            </a:pPr>
            <a:r>
              <a:rPr lang="en-US" sz="2800" dirty="0">
                <a:solidFill>
                  <a:schemeClr val="tx2"/>
                </a:solidFill>
              </a:rPr>
              <a:t>Continuous feedback loops ensure the system evolves according to user needs.</a:t>
            </a:r>
          </a:p>
        </p:txBody>
      </p:sp>
      <p:sp>
        <p:nvSpPr>
          <p:cNvPr id="47" name="תיבת טקסט 46">
            <a:extLst>
              <a:ext uri="{FF2B5EF4-FFF2-40B4-BE49-F238E27FC236}">
                <a16:creationId xmlns:a16="http://schemas.microsoft.com/office/drawing/2014/main" id="{3131FF43-5BD0-1C35-AF05-867897DB8AB4}"/>
              </a:ext>
            </a:extLst>
          </p:cNvPr>
          <p:cNvSpPr txBox="1"/>
          <p:nvPr/>
        </p:nvSpPr>
        <p:spPr>
          <a:xfrm>
            <a:off x="13484515" y="2823696"/>
            <a:ext cx="3663338" cy="1815882"/>
          </a:xfrm>
          <a:prstGeom prst="rect">
            <a:avLst/>
          </a:prstGeom>
          <a:noFill/>
        </p:spPr>
        <p:txBody>
          <a:bodyPr wrap="square">
            <a:spAutoFit/>
          </a:bodyPr>
          <a:lstStyle/>
          <a:p>
            <a:pPr marL="0" indent="0" algn="ctr">
              <a:buNone/>
            </a:pPr>
            <a:r>
              <a:rPr lang="en-US" sz="2800" dirty="0">
                <a:solidFill>
                  <a:schemeClr val="tx2"/>
                </a:solidFill>
              </a:rPr>
              <a:t>DSLs and synthesis techniques reduce development time and minimize errors.</a:t>
            </a:r>
          </a:p>
        </p:txBody>
      </p:sp>
      <p:sp>
        <p:nvSpPr>
          <p:cNvPr id="49" name="תיבת טקסט 48">
            <a:extLst>
              <a:ext uri="{FF2B5EF4-FFF2-40B4-BE49-F238E27FC236}">
                <a16:creationId xmlns:a16="http://schemas.microsoft.com/office/drawing/2014/main" id="{7E7ECC64-F185-6E98-30A9-D72F670D0F00}"/>
              </a:ext>
            </a:extLst>
          </p:cNvPr>
          <p:cNvSpPr txBox="1"/>
          <p:nvPr/>
        </p:nvSpPr>
        <p:spPr>
          <a:xfrm>
            <a:off x="13182582" y="7430526"/>
            <a:ext cx="4267200" cy="2246769"/>
          </a:xfrm>
          <a:prstGeom prst="rect">
            <a:avLst/>
          </a:prstGeom>
          <a:noFill/>
        </p:spPr>
        <p:txBody>
          <a:bodyPr wrap="square">
            <a:spAutoFit/>
          </a:bodyPr>
          <a:lstStyle/>
          <a:p>
            <a:pPr algn="ctr"/>
            <a:r>
              <a:rPr lang="en-US" sz="2800" dirty="0">
                <a:solidFill>
                  <a:schemeClr val="tx2"/>
                </a:solidFill>
              </a:rPr>
              <a:t>This research can lead to new tools merging AI and program synthesis, broadening the capabilities of automated systems.</a:t>
            </a:r>
            <a:endParaRPr lang="he-IL"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48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dirty="0"/>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he-IL"/>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he-IL"/>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he-IL"/>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he-IL"/>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he-IL"/>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he-IL"/>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he-IL"/>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he-IL"/>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he-IL"/>
          </a:p>
        </p:txBody>
      </p:sp>
      <p:sp>
        <p:nvSpPr>
          <p:cNvPr id="14" name="TextBox 14"/>
          <p:cNvSpPr txBox="1"/>
          <p:nvPr/>
        </p:nvSpPr>
        <p:spPr>
          <a:xfrm>
            <a:off x="4474217" y="1425193"/>
            <a:ext cx="9054745" cy="2039020"/>
          </a:xfrm>
          <a:prstGeom prst="rect">
            <a:avLst/>
          </a:prstGeom>
        </p:spPr>
        <p:txBody>
          <a:bodyPr lIns="0" tIns="0" rIns="0" bIns="0" rtlCol="0" anchor="t">
            <a:spAutoFit/>
          </a:bodyPr>
          <a:lstStyle/>
          <a:p>
            <a:pPr algn="ctr">
              <a:lnSpc>
                <a:spcPts val="15866"/>
              </a:lnSpc>
            </a:pPr>
            <a:r>
              <a:rPr lang="en-US" sz="15700" spc="-1133" dirty="0">
                <a:solidFill>
                  <a:srgbClr val="0B4E7C"/>
                </a:solidFill>
                <a:latin typeface="Rustic Printed"/>
                <a:ea typeface="Rustic Printed"/>
                <a:cs typeface="Rustic Printed"/>
                <a:sym typeface="Rustic Printed"/>
              </a:rPr>
              <a:t>Our Tools</a:t>
            </a:r>
          </a:p>
        </p:txBody>
      </p:sp>
      <p:pic>
        <p:nvPicPr>
          <p:cNvPr id="20" name="מציין מיקום תוכן 3">
            <a:extLst>
              <a:ext uri="{FF2B5EF4-FFF2-40B4-BE49-F238E27FC236}">
                <a16:creationId xmlns:a16="http://schemas.microsoft.com/office/drawing/2014/main" id="{BB71C1EA-DD5A-8D7D-2C09-F02EC8933D3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42608" y="3858732"/>
            <a:ext cx="7333672" cy="4387273"/>
          </a:xfrm>
          <a:prstGeom prst="rect">
            <a:avLst/>
          </a:prstGeom>
        </p:spPr>
      </p:pic>
      <p:sp>
        <p:nvSpPr>
          <p:cNvPr id="21" name="TextBox 5">
            <a:extLst>
              <a:ext uri="{FF2B5EF4-FFF2-40B4-BE49-F238E27FC236}">
                <a16:creationId xmlns:a16="http://schemas.microsoft.com/office/drawing/2014/main" id="{57CBD98F-292D-BE09-1DC9-2B8BF609EABF}"/>
              </a:ext>
            </a:extLst>
          </p:cNvPr>
          <p:cNvSpPr txBox="1"/>
          <p:nvPr/>
        </p:nvSpPr>
        <p:spPr>
          <a:xfrm rot="20809151">
            <a:off x="10119087" y="4399201"/>
            <a:ext cx="2290618" cy="923330"/>
          </a:xfrm>
          <a:prstGeom prst="rect">
            <a:avLst/>
          </a:prstGeom>
          <a:noFill/>
        </p:spPr>
        <p:txBody>
          <a:bodyPr wrap="square" rtlCol="0">
            <a:spAutoFit/>
          </a:bodyPr>
          <a:lstStyle/>
          <a:p>
            <a:pPr algn="ctr"/>
            <a:r>
              <a:rPr lang="en-US" sz="5400" b="1" dirty="0">
                <a:solidFill>
                  <a:schemeClr val="bg1"/>
                </a:solidFill>
              </a:rPr>
              <a:t>Jigsaw</a:t>
            </a:r>
            <a:endParaRPr lang="en-US" sz="2400" b="1" dirty="0">
              <a:solidFill>
                <a:schemeClr val="bg1"/>
              </a:solidFill>
            </a:endParaRPr>
          </a:p>
        </p:txBody>
      </p:sp>
      <p:sp>
        <p:nvSpPr>
          <p:cNvPr id="26" name="TextBox 4">
            <a:extLst>
              <a:ext uri="{FF2B5EF4-FFF2-40B4-BE49-F238E27FC236}">
                <a16:creationId xmlns:a16="http://schemas.microsoft.com/office/drawing/2014/main" id="{B4254C5F-B47E-C17F-8C32-47F20C1AF4F0}"/>
              </a:ext>
            </a:extLst>
          </p:cNvPr>
          <p:cNvSpPr txBox="1"/>
          <p:nvPr/>
        </p:nvSpPr>
        <p:spPr>
          <a:xfrm rot="1026906">
            <a:off x="6045129" y="6501323"/>
            <a:ext cx="1727200" cy="923330"/>
          </a:xfrm>
          <a:prstGeom prst="rect">
            <a:avLst/>
          </a:prstGeom>
          <a:noFill/>
        </p:spPr>
        <p:txBody>
          <a:bodyPr wrap="square" rtlCol="0">
            <a:spAutoFit/>
          </a:bodyPr>
          <a:lstStyle/>
          <a:p>
            <a:r>
              <a:rPr lang="en-US" sz="5400" b="1" dirty="0">
                <a:solidFill>
                  <a:schemeClr val="bg1"/>
                </a:solidFill>
              </a:rPr>
              <a:t>ODSL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52BFAA"/>
            </a:solidFill>
          </p:spPr>
          <p:txBody>
            <a:bodyPr/>
            <a:lstStyle/>
            <a:p>
              <a:endParaRPr lang="he-IL"/>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itle 1">
            <a:extLst>
              <a:ext uri="{FF2B5EF4-FFF2-40B4-BE49-F238E27FC236}">
                <a16:creationId xmlns:a16="http://schemas.microsoft.com/office/drawing/2014/main" id="{15BB8501-E1ED-6EAD-D1E2-412AA039D9C5}"/>
              </a:ext>
            </a:extLst>
          </p:cNvPr>
          <p:cNvSpPr txBox="1">
            <a:spLocks/>
          </p:cNvSpPr>
          <p:nvPr/>
        </p:nvSpPr>
        <p:spPr>
          <a:xfrm>
            <a:off x="3390900" y="1562100"/>
            <a:ext cx="11506200" cy="174073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chemeClr val="bg1"/>
                </a:solidFill>
              </a:rPr>
              <a:t>Tools Used:</a:t>
            </a:r>
            <a:endParaRPr lang="en-IL" sz="6000" b="1" dirty="0">
              <a:solidFill>
                <a:schemeClr val="bg1"/>
              </a:solidFill>
            </a:endParaRPr>
          </a:p>
        </p:txBody>
      </p:sp>
      <p:graphicFrame>
        <p:nvGraphicFramePr>
          <p:cNvPr id="9" name="Content Placeholder 2">
            <a:extLst>
              <a:ext uri="{FF2B5EF4-FFF2-40B4-BE49-F238E27FC236}">
                <a16:creationId xmlns:a16="http://schemas.microsoft.com/office/drawing/2014/main" id="{685067DB-5249-EC25-CAB4-16445A84C39A}"/>
              </a:ext>
            </a:extLst>
          </p:cNvPr>
          <p:cNvGraphicFramePr>
            <a:graphicFrameLocks/>
          </p:cNvGraphicFramePr>
          <p:nvPr>
            <p:extLst>
              <p:ext uri="{D42A27DB-BD31-4B8C-83A1-F6EECF244321}">
                <p14:modId xmlns:p14="http://schemas.microsoft.com/office/powerpoint/2010/main" val="767543431"/>
              </p:ext>
            </p:extLst>
          </p:nvPr>
        </p:nvGraphicFramePr>
        <p:xfrm>
          <a:off x="3390900" y="3022599"/>
          <a:ext cx="11506200" cy="5714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sp>
        <p:nvSpPr>
          <p:cNvPr id="3" name="Freeform 3"/>
          <p:cNvSpPr/>
          <p:nvPr/>
        </p:nvSpPr>
        <p:spPr>
          <a:xfrm>
            <a:off x="10543245" y="1810629"/>
            <a:ext cx="7259909" cy="7233510"/>
          </a:xfrm>
          <a:custGeom>
            <a:avLst/>
            <a:gdLst/>
            <a:ahLst/>
            <a:cxnLst/>
            <a:rect l="l" t="t" r="r" b="b"/>
            <a:pathLst>
              <a:path w="7259909" h="7233510">
                <a:moveTo>
                  <a:pt x="0" y="0"/>
                </a:moveTo>
                <a:lnTo>
                  <a:pt x="7259909" y="0"/>
                </a:lnTo>
                <a:lnTo>
                  <a:pt x="7259909" y="7233510"/>
                </a:lnTo>
                <a:lnTo>
                  <a:pt x="0" y="72335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4" name="TextBox 4"/>
          <p:cNvSpPr txBox="1"/>
          <p:nvPr/>
        </p:nvSpPr>
        <p:spPr>
          <a:xfrm>
            <a:off x="826314" y="1187895"/>
            <a:ext cx="8553450" cy="1245469"/>
          </a:xfrm>
          <a:prstGeom prst="rect">
            <a:avLst/>
          </a:prstGeom>
        </p:spPr>
        <p:txBody>
          <a:bodyPr wrap="square" lIns="0" tIns="0" rIns="0" bIns="0" rtlCol="0" anchor="t">
            <a:spAutoFit/>
          </a:bodyPr>
          <a:lstStyle/>
          <a:p>
            <a:pPr marL="0" lvl="0" indent="0" algn="l">
              <a:lnSpc>
                <a:spcPts val="9600"/>
              </a:lnSpc>
            </a:pPr>
            <a:r>
              <a:rPr lang="en-US" sz="9600" b="1" dirty="0">
                <a:solidFill>
                  <a:srgbClr val="1F497D"/>
                </a:solidFill>
              </a:rPr>
              <a:t>Solution Design:</a:t>
            </a:r>
            <a:endParaRPr lang="en-US" sz="10000" spc="-600" dirty="0">
              <a:solidFill>
                <a:srgbClr val="1F497D"/>
              </a:solidFill>
              <a:latin typeface="Rustic Printed"/>
              <a:ea typeface="Rustic Printed"/>
              <a:cs typeface="Rustic Printed"/>
              <a:sym typeface="Rustic Printed"/>
            </a:endParaRPr>
          </a:p>
        </p:txBody>
      </p:sp>
      <p:sp>
        <p:nvSpPr>
          <p:cNvPr id="7" name="תיבת טקסט 6">
            <a:extLst>
              <a:ext uri="{FF2B5EF4-FFF2-40B4-BE49-F238E27FC236}">
                <a16:creationId xmlns:a16="http://schemas.microsoft.com/office/drawing/2014/main" id="{71E83FB3-D759-C681-EE4D-38ED0F503382}"/>
              </a:ext>
            </a:extLst>
          </p:cNvPr>
          <p:cNvSpPr txBox="1"/>
          <p:nvPr/>
        </p:nvSpPr>
        <p:spPr>
          <a:xfrm>
            <a:off x="699623" y="1811036"/>
            <a:ext cx="9144000" cy="6001643"/>
          </a:xfrm>
          <a:prstGeom prst="rect">
            <a:avLst/>
          </a:prstGeom>
          <a:noFill/>
        </p:spPr>
        <p:txBody>
          <a:bodyPr wrap="square">
            <a:spAutoFit/>
          </a:bodyPr>
          <a:lstStyle/>
          <a:p>
            <a:pPr marL="0" indent="0">
              <a:buNone/>
            </a:pPr>
            <a:endParaRPr lang="en-US" sz="4800" dirty="0">
              <a:solidFill>
                <a:schemeClr val="tx2">
                  <a:lumMod val="50000"/>
                </a:schemeClr>
              </a:solidFill>
            </a:endParaRPr>
          </a:p>
          <a:p>
            <a:r>
              <a:rPr lang="en-US" sz="4800" dirty="0">
                <a:solidFill>
                  <a:schemeClr val="tx2">
                    <a:lumMod val="50000"/>
                  </a:schemeClr>
                </a:solidFill>
              </a:rPr>
              <a:t>The solution integrates DSLs and program synthesis techniques with ChatGPT. ODSL and Jigsaw Tool are used to generate commands based on natural language inputs. User feedback is continuously integrated to refine the generated code.</a:t>
            </a:r>
            <a:endParaRPr lang="en-IL" sz="4800" dirty="0">
              <a:solidFill>
                <a:schemeClr val="tx2">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he-IL"/>
          </a:p>
        </p:txBody>
      </p:sp>
      <p:sp>
        <p:nvSpPr>
          <p:cNvPr id="3" name="TextBox 3"/>
          <p:cNvSpPr txBox="1"/>
          <p:nvPr/>
        </p:nvSpPr>
        <p:spPr>
          <a:xfrm>
            <a:off x="1503758" y="981075"/>
            <a:ext cx="15280484" cy="1149289"/>
          </a:xfrm>
          <a:prstGeom prst="rect">
            <a:avLst/>
          </a:prstGeom>
        </p:spPr>
        <p:txBody>
          <a:bodyPr lIns="0" tIns="0" rIns="0" bIns="0" rtlCol="0" anchor="t">
            <a:spAutoFit/>
          </a:bodyPr>
          <a:lstStyle/>
          <a:p>
            <a:pPr marL="0" lvl="0" indent="0" algn="ctr">
              <a:lnSpc>
                <a:spcPts val="8640"/>
              </a:lnSpc>
              <a:spcBef>
                <a:spcPct val="0"/>
              </a:spcBef>
            </a:pPr>
            <a:r>
              <a:rPr lang="en-US" sz="9600" b="1" dirty="0">
                <a:solidFill>
                  <a:schemeClr val="accent1">
                    <a:lumMod val="50000"/>
                  </a:schemeClr>
                </a:solidFill>
              </a:rPr>
              <a:t>Challenges and Solutions:</a:t>
            </a:r>
            <a:endParaRPr lang="en-US" sz="9000" u="none" strike="noStrike" spc="-540" dirty="0">
              <a:solidFill>
                <a:schemeClr val="accent1">
                  <a:lumMod val="50000"/>
                </a:schemeClr>
              </a:solidFill>
              <a:latin typeface="Rustic Printed"/>
              <a:ea typeface="Rustic Printed"/>
              <a:cs typeface="Rustic Printed"/>
              <a:sym typeface="Rustic Printed"/>
            </a:endParaRPr>
          </a:p>
        </p:txBody>
      </p:sp>
      <p:sp>
        <p:nvSpPr>
          <p:cNvPr id="4" name="Freeform 4"/>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5" name="Freeform 5"/>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he-IL"/>
          </a:p>
        </p:txBody>
      </p:sp>
      <p:sp>
        <p:nvSpPr>
          <p:cNvPr id="6" name="Freeform 6"/>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he-IL"/>
          </a:p>
        </p:txBody>
      </p:sp>
      <p:sp>
        <p:nvSpPr>
          <p:cNvPr id="7" name="Freeform 7"/>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8" name="Freeform 8"/>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he-IL"/>
          </a:p>
        </p:txBody>
      </p:sp>
      <p:sp>
        <p:nvSpPr>
          <p:cNvPr id="9" name="Freeform 9"/>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he-IL"/>
          </a:p>
        </p:txBody>
      </p:sp>
      <p:sp>
        <p:nvSpPr>
          <p:cNvPr id="15" name="TextBox 15"/>
          <p:cNvSpPr txBox="1"/>
          <p:nvPr/>
        </p:nvSpPr>
        <p:spPr>
          <a:xfrm>
            <a:off x="12156986" y="7474842"/>
            <a:ext cx="3824269" cy="1292662"/>
          </a:xfrm>
          <a:prstGeom prst="rect">
            <a:avLst/>
          </a:prstGeom>
        </p:spPr>
        <p:txBody>
          <a:bodyPr wrap="square" lIns="0" tIns="0" rIns="0" bIns="0" rtlCol="0" anchor="t">
            <a:spAutoFit/>
          </a:bodyPr>
          <a:lstStyle/>
          <a:p>
            <a:pPr marL="0" lvl="0" indent="0" algn="ctr"/>
            <a:r>
              <a:rPr lang="en-US" sz="2800" b="1" dirty="0">
                <a:solidFill>
                  <a:srgbClr val="1F497D"/>
                </a:solidFill>
              </a:rPr>
              <a:t>Implementing a feedback loop to iteratively improve the system.</a:t>
            </a:r>
            <a:endParaRPr lang="en-US" sz="2800" b="1" u="none" strike="noStrike" dirty="0">
              <a:solidFill>
                <a:srgbClr val="1F497D"/>
              </a:solidFill>
              <a:latin typeface="Canva Sans Medium"/>
              <a:ea typeface="Canva Sans Medium"/>
              <a:cs typeface="Canva Sans Medium"/>
              <a:sym typeface="Canva Sans Medium"/>
            </a:endParaRPr>
          </a:p>
        </p:txBody>
      </p:sp>
      <p:sp>
        <p:nvSpPr>
          <p:cNvPr id="16" name="TextBox 16"/>
          <p:cNvSpPr txBox="1"/>
          <p:nvPr/>
        </p:nvSpPr>
        <p:spPr>
          <a:xfrm>
            <a:off x="2886254" y="3178340"/>
            <a:ext cx="2766334" cy="628377"/>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Challenge A:</a:t>
            </a:r>
          </a:p>
        </p:txBody>
      </p:sp>
      <p:sp>
        <p:nvSpPr>
          <p:cNvPr id="17" name="TextBox 17"/>
          <p:cNvSpPr txBox="1"/>
          <p:nvPr/>
        </p:nvSpPr>
        <p:spPr>
          <a:xfrm>
            <a:off x="7735562" y="3124143"/>
            <a:ext cx="2816875" cy="628377"/>
          </a:xfrm>
          <a:prstGeom prst="rect">
            <a:avLst/>
          </a:prstGeom>
        </p:spPr>
        <p:txBody>
          <a:bodyPr wrap="square" lIns="0" tIns="0" rIns="0" bIns="0" rtlCol="0" anchor="t">
            <a:spAutoFit/>
          </a:bodyPr>
          <a:lstStyle/>
          <a:p>
            <a:pPr algn="ctr">
              <a:lnSpc>
                <a:spcPts val="4860"/>
              </a:lnSpc>
            </a:pPr>
            <a:r>
              <a:rPr lang="en-US" sz="4500" dirty="0">
                <a:solidFill>
                  <a:srgbClr val="1F497D"/>
                </a:solidFill>
                <a:latin typeface="Rustic Printed"/>
                <a:ea typeface="Rustic Printed"/>
                <a:cs typeface="Rustic Printed"/>
                <a:sym typeface="Rustic Printed"/>
              </a:rPr>
              <a:t>Challenge B:</a:t>
            </a:r>
          </a:p>
        </p:txBody>
      </p:sp>
      <p:sp>
        <p:nvSpPr>
          <p:cNvPr id="18" name="TextBox 18"/>
          <p:cNvSpPr txBox="1"/>
          <p:nvPr/>
        </p:nvSpPr>
        <p:spPr>
          <a:xfrm>
            <a:off x="12673221" y="3214444"/>
            <a:ext cx="2791800" cy="628377"/>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Challenge C:</a:t>
            </a:r>
          </a:p>
        </p:txBody>
      </p:sp>
      <p:sp>
        <p:nvSpPr>
          <p:cNvPr id="20" name="TextBox 20"/>
          <p:cNvSpPr txBox="1"/>
          <p:nvPr/>
        </p:nvSpPr>
        <p:spPr>
          <a:xfrm>
            <a:off x="2968282" y="6524708"/>
            <a:ext cx="2602278" cy="628377"/>
          </a:xfrm>
          <a:prstGeom prst="rect">
            <a:avLst/>
          </a:prstGeom>
        </p:spPr>
        <p:txBody>
          <a:bodyPr wrap="square" lIns="0" tIns="0" rIns="0" bIns="0" rtlCol="0" anchor="t">
            <a:spAutoFit/>
          </a:bodyPr>
          <a:lstStyle/>
          <a:p>
            <a:pPr algn="ctr">
              <a:lnSpc>
                <a:spcPts val="4860"/>
              </a:lnSpc>
            </a:pPr>
            <a:r>
              <a:rPr lang="en-US" sz="4500" dirty="0">
                <a:solidFill>
                  <a:srgbClr val="1F497D"/>
                </a:solidFill>
                <a:latin typeface="Rustic Printed"/>
                <a:ea typeface="Rustic Printed"/>
                <a:cs typeface="Rustic Printed"/>
                <a:sym typeface="Rustic Printed"/>
              </a:rPr>
              <a:t>Solution A:</a:t>
            </a:r>
          </a:p>
        </p:txBody>
      </p:sp>
      <p:sp>
        <p:nvSpPr>
          <p:cNvPr id="22" name="TextBox 20">
            <a:extLst>
              <a:ext uri="{FF2B5EF4-FFF2-40B4-BE49-F238E27FC236}">
                <a16:creationId xmlns:a16="http://schemas.microsoft.com/office/drawing/2014/main" id="{49400E15-F79A-11E8-00E4-E3496028D22A}"/>
              </a:ext>
            </a:extLst>
          </p:cNvPr>
          <p:cNvSpPr txBox="1"/>
          <p:nvPr/>
        </p:nvSpPr>
        <p:spPr>
          <a:xfrm>
            <a:off x="7842858" y="6524708"/>
            <a:ext cx="2602278" cy="628377"/>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Solution B:</a:t>
            </a:r>
          </a:p>
        </p:txBody>
      </p:sp>
      <p:sp>
        <p:nvSpPr>
          <p:cNvPr id="23" name="TextBox 20">
            <a:extLst>
              <a:ext uri="{FF2B5EF4-FFF2-40B4-BE49-F238E27FC236}">
                <a16:creationId xmlns:a16="http://schemas.microsoft.com/office/drawing/2014/main" id="{E14C7CC1-8DED-7DC0-DCE2-9CA0DDC00E3A}"/>
              </a:ext>
            </a:extLst>
          </p:cNvPr>
          <p:cNvSpPr txBox="1"/>
          <p:nvPr/>
        </p:nvSpPr>
        <p:spPr>
          <a:xfrm>
            <a:off x="12830086" y="6527480"/>
            <a:ext cx="2602278" cy="628377"/>
          </a:xfrm>
          <a:prstGeom prst="rect">
            <a:avLst/>
          </a:prstGeom>
        </p:spPr>
        <p:txBody>
          <a:bodyPr wrap="square" lIns="0" tIns="0" rIns="0" bIns="0" rtlCol="0" anchor="t">
            <a:spAutoFit/>
          </a:bodyPr>
          <a:lstStyle/>
          <a:p>
            <a:pPr algn="ctr">
              <a:lnSpc>
                <a:spcPts val="4860"/>
              </a:lnSpc>
            </a:pPr>
            <a:r>
              <a:rPr lang="en-US" sz="4500" dirty="0">
                <a:solidFill>
                  <a:srgbClr val="1F497D"/>
                </a:solidFill>
                <a:latin typeface="Rustic Printed"/>
                <a:ea typeface="Rustic Printed"/>
                <a:cs typeface="Rustic Printed"/>
                <a:sym typeface="Rustic Printed"/>
              </a:rPr>
              <a:t>Solution C:</a:t>
            </a:r>
          </a:p>
        </p:txBody>
      </p:sp>
      <p:sp>
        <p:nvSpPr>
          <p:cNvPr id="26" name="TextBox 15">
            <a:extLst>
              <a:ext uri="{FF2B5EF4-FFF2-40B4-BE49-F238E27FC236}">
                <a16:creationId xmlns:a16="http://schemas.microsoft.com/office/drawing/2014/main" id="{783A4713-1F36-0477-4CDF-C88E409D2A31}"/>
              </a:ext>
            </a:extLst>
          </p:cNvPr>
          <p:cNvSpPr txBox="1"/>
          <p:nvPr/>
        </p:nvSpPr>
        <p:spPr>
          <a:xfrm>
            <a:off x="2334496" y="7205714"/>
            <a:ext cx="3824269" cy="1969770"/>
          </a:xfrm>
          <a:prstGeom prst="rect">
            <a:avLst/>
          </a:prstGeom>
        </p:spPr>
        <p:txBody>
          <a:bodyPr wrap="square" lIns="0" tIns="0" rIns="0" bIns="0" rtlCol="0" anchor="t">
            <a:spAutoFit/>
          </a:bodyPr>
          <a:lstStyle/>
          <a:p>
            <a:pPr marL="0" lvl="0" indent="0" algn="ctr"/>
            <a:r>
              <a:rPr lang="en-US" sz="3200" b="1" dirty="0">
                <a:solidFill>
                  <a:srgbClr val="1F497D"/>
                </a:solidFill>
              </a:rPr>
              <a:t>Using program synthesis techniques to interpret user intent.</a:t>
            </a:r>
          </a:p>
        </p:txBody>
      </p:sp>
      <p:sp>
        <p:nvSpPr>
          <p:cNvPr id="27" name="TextBox 15">
            <a:extLst>
              <a:ext uri="{FF2B5EF4-FFF2-40B4-BE49-F238E27FC236}">
                <a16:creationId xmlns:a16="http://schemas.microsoft.com/office/drawing/2014/main" id="{9DF644D4-5A3E-13C7-75C6-263F255EEE95}"/>
              </a:ext>
            </a:extLst>
          </p:cNvPr>
          <p:cNvSpPr txBox="1"/>
          <p:nvPr/>
        </p:nvSpPr>
        <p:spPr>
          <a:xfrm>
            <a:off x="7231864" y="3981269"/>
            <a:ext cx="3824269" cy="1477328"/>
          </a:xfrm>
          <a:prstGeom prst="rect">
            <a:avLst/>
          </a:prstGeom>
        </p:spPr>
        <p:txBody>
          <a:bodyPr wrap="square" lIns="0" tIns="0" rIns="0" bIns="0" rtlCol="0" anchor="t">
            <a:spAutoFit/>
          </a:bodyPr>
          <a:lstStyle/>
          <a:p>
            <a:pPr marL="0" lvl="0" indent="0" algn="ctr"/>
            <a:r>
              <a:rPr lang="en-US" sz="3200" b="1" dirty="0">
                <a:solidFill>
                  <a:srgbClr val="1F497D"/>
                </a:solidFill>
              </a:rPr>
              <a:t>Managing the complexity of generated code.</a:t>
            </a:r>
          </a:p>
        </p:txBody>
      </p:sp>
      <p:sp>
        <p:nvSpPr>
          <p:cNvPr id="28" name="TextBox 15">
            <a:extLst>
              <a:ext uri="{FF2B5EF4-FFF2-40B4-BE49-F238E27FC236}">
                <a16:creationId xmlns:a16="http://schemas.microsoft.com/office/drawing/2014/main" id="{2B4BF9B3-869D-992B-1462-51CCEADA5C62}"/>
              </a:ext>
            </a:extLst>
          </p:cNvPr>
          <p:cNvSpPr txBox="1"/>
          <p:nvPr/>
        </p:nvSpPr>
        <p:spPr>
          <a:xfrm>
            <a:off x="2306743" y="3976279"/>
            <a:ext cx="3824269" cy="1477328"/>
          </a:xfrm>
          <a:prstGeom prst="rect">
            <a:avLst/>
          </a:prstGeom>
        </p:spPr>
        <p:txBody>
          <a:bodyPr wrap="square" lIns="0" tIns="0" rIns="0" bIns="0" rtlCol="0" anchor="t">
            <a:spAutoFit/>
          </a:bodyPr>
          <a:lstStyle/>
          <a:p>
            <a:pPr marL="0" lvl="0" indent="0" algn="ctr"/>
            <a:r>
              <a:rPr lang="en-US" sz="3200" b="1" dirty="0">
                <a:solidFill>
                  <a:schemeClr val="bg1"/>
                </a:solidFill>
              </a:rPr>
              <a:t>Accurately translating natural language into DSL commands.</a:t>
            </a:r>
          </a:p>
        </p:txBody>
      </p:sp>
      <p:sp>
        <p:nvSpPr>
          <p:cNvPr id="29" name="TextBox 15">
            <a:extLst>
              <a:ext uri="{FF2B5EF4-FFF2-40B4-BE49-F238E27FC236}">
                <a16:creationId xmlns:a16="http://schemas.microsoft.com/office/drawing/2014/main" id="{DCEC1FCC-C6D2-F374-1AE3-D0E48205FEF7}"/>
              </a:ext>
            </a:extLst>
          </p:cNvPr>
          <p:cNvSpPr txBox="1"/>
          <p:nvPr/>
        </p:nvSpPr>
        <p:spPr>
          <a:xfrm>
            <a:off x="7231863" y="7205714"/>
            <a:ext cx="3824269" cy="1969770"/>
          </a:xfrm>
          <a:prstGeom prst="rect">
            <a:avLst/>
          </a:prstGeom>
        </p:spPr>
        <p:txBody>
          <a:bodyPr wrap="square" lIns="0" tIns="0" rIns="0" bIns="0" rtlCol="0" anchor="t">
            <a:spAutoFit/>
          </a:bodyPr>
          <a:lstStyle/>
          <a:p>
            <a:pPr marL="0" lvl="0" indent="0" algn="ctr"/>
            <a:r>
              <a:rPr lang="en-US" sz="3200" b="1" dirty="0">
                <a:solidFill>
                  <a:schemeClr val="bg1"/>
                </a:solidFill>
              </a:rPr>
              <a:t>Employing DSLs to abstract common tasks and reduce errors.</a:t>
            </a:r>
          </a:p>
        </p:txBody>
      </p:sp>
      <p:sp>
        <p:nvSpPr>
          <p:cNvPr id="32" name="TextBox 15">
            <a:extLst>
              <a:ext uri="{FF2B5EF4-FFF2-40B4-BE49-F238E27FC236}">
                <a16:creationId xmlns:a16="http://schemas.microsoft.com/office/drawing/2014/main" id="{57B280C7-E395-486D-A5D9-B1FDEE8471BD}"/>
              </a:ext>
            </a:extLst>
          </p:cNvPr>
          <p:cNvSpPr txBox="1"/>
          <p:nvPr/>
        </p:nvSpPr>
        <p:spPr>
          <a:xfrm>
            <a:off x="12162429" y="4060736"/>
            <a:ext cx="3824269" cy="984885"/>
          </a:xfrm>
          <a:prstGeom prst="rect">
            <a:avLst/>
          </a:prstGeom>
        </p:spPr>
        <p:txBody>
          <a:bodyPr wrap="square" lIns="0" tIns="0" rIns="0" bIns="0" rtlCol="0" anchor="t">
            <a:spAutoFit/>
          </a:bodyPr>
          <a:lstStyle/>
          <a:p>
            <a:pPr marL="0" lvl="0" indent="0" algn="ctr"/>
            <a:r>
              <a:rPr lang="en-US" sz="3200" b="1" dirty="0">
                <a:solidFill>
                  <a:schemeClr val="bg1"/>
                </a:solidFill>
              </a:rPr>
              <a:t>Incorporating user feedback effectively.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2849" y="1511590"/>
            <a:ext cx="6003579" cy="7573322"/>
          </a:xfrm>
          <a:custGeom>
            <a:avLst/>
            <a:gdLst/>
            <a:ahLst/>
            <a:cxnLst/>
            <a:rect l="l" t="t" r="r" b="b"/>
            <a:pathLst>
              <a:path w="6003579" h="7573322">
                <a:moveTo>
                  <a:pt x="0" y="0"/>
                </a:moveTo>
                <a:lnTo>
                  <a:pt x="6003579" y="0"/>
                </a:lnTo>
                <a:lnTo>
                  <a:pt x="6003579" y="7573322"/>
                </a:lnTo>
                <a:lnTo>
                  <a:pt x="0" y="7573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1846582" y="3731383"/>
            <a:ext cx="450819" cy="527091"/>
            <a:chOff x="69357" y="-14828"/>
            <a:chExt cx="601093" cy="702788"/>
          </a:xfrm>
        </p:grpSpPr>
        <p:sp>
          <p:nvSpPr>
            <p:cNvPr id="6" name="TextBox 6"/>
            <p:cNvSpPr txBox="1"/>
            <p:nvPr/>
          </p:nvSpPr>
          <p:spPr>
            <a:xfrm>
              <a:off x="69357" y="0"/>
              <a:ext cx="601093" cy="670449"/>
            </a:xfrm>
            <a:prstGeom prst="rect">
              <a:avLst/>
            </a:prstGeom>
          </p:spPr>
          <p:txBody>
            <a:bodyPr lIns="0" tIns="0" rIns="0" bIns="0" rtlCol="0" anchor="ctr"/>
            <a:lstStyle/>
            <a:p>
              <a:pPr algn="ctr">
                <a:lnSpc>
                  <a:spcPts val="4339"/>
                </a:lnSpc>
              </a:pPr>
              <a:endParaRPr/>
            </a:p>
          </p:txBody>
        </p:sp>
        <p:sp>
          <p:nvSpPr>
            <p:cNvPr id="7" name="TextBox 7"/>
            <p:cNvSpPr txBox="1"/>
            <p:nvPr/>
          </p:nvSpPr>
          <p:spPr>
            <a:xfrm>
              <a:off x="113329" y="-14828"/>
              <a:ext cx="513149" cy="702788"/>
            </a:xfrm>
            <a:prstGeom prst="rect">
              <a:avLst/>
            </a:prstGeom>
          </p:spPr>
          <p:txBody>
            <a:bodyPr lIns="0" tIns="0" rIns="0" bIns="0" rtlCol="0" anchor="t">
              <a:spAutoFit/>
            </a:bodyPr>
            <a:lstStyle/>
            <a:p>
              <a:pPr algn="ctr">
                <a:lnSpc>
                  <a:spcPts val="4446"/>
                </a:lnSpc>
                <a:spcBef>
                  <a:spcPct val="0"/>
                </a:spcBef>
              </a:pPr>
              <a:endParaRPr lang="en-US" sz="3176" spc="63" dirty="0">
                <a:solidFill>
                  <a:srgbClr val="231F20"/>
                </a:solidFill>
                <a:latin typeface="Krabuler"/>
                <a:ea typeface="Krabuler"/>
                <a:cs typeface="Krabuler"/>
                <a:sym typeface="Krabuler"/>
              </a:endParaRPr>
            </a:p>
          </p:txBody>
        </p:sp>
      </p:grpSp>
      <p:grpSp>
        <p:nvGrpSpPr>
          <p:cNvPr id="28" name="Group 28"/>
          <p:cNvGrpSpPr/>
          <p:nvPr/>
        </p:nvGrpSpPr>
        <p:grpSpPr>
          <a:xfrm>
            <a:off x="7349303" y="1535607"/>
            <a:ext cx="9289030" cy="7549304"/>
            <a:chOff x="0" y="0"/>
            <a:chExt cx="12654042" cy="10284089"/>
          </a:xfrm>
        </p:grpSpPr>
        <p:sp>
          <p:nvSpPr>
            <p:cNvPr id="29" name="Freeform 29"/>
            <p:cNvSpPr/>
            <p:nvPr/>
          </p:nvSpPr>
          <p:spPr>
            <a:xfrm>
              <a:off x="31750" y="31750"/>
              <a:ext cx="12590542" cy="10220589"/>
            </a:xfrm>
            <a:custGeom>
              <a:avLst/>
              <a:gdLst/>
              <a:ahLst/>
              <a:cxnLst/>
              <a:rect l="l" t="t" r="r" b="b"/>
              <a:pathLst>
                <a:path w="12590542" h="10220589">
                  <a:moveTo>
                    <a:pt x="12497832" y="10220589"/>
                  </a:moveTo>
                  <a:lnTo>
                    <a:pt x="92710" y="10220589"/>
                  </a:lnTo>
                  <a:cubicBezTo>
                    <a:pt x="41910" y="10220589"/>
                    <a:pt x="0" y="10178679"/>
                    <a:pt x="0" y="10127879"/>
                  </a:cubicBezTo>
                  <a:lnTo>
                    <a:pt x="0" y="92710"/>
                  </a:lnTo>
                  <a:cubicBezTo>
                    <a:pt x="0" y="41910"/>
                    <a:pt x="41910" y="0"/>
                    <a:pt x="92710" y="0"/>
                  </a:cubicBezTo>
                  <a:lnTo>
                    <a:pt x="12496562" y="0"/>
                  </a:lnTo>
                  <a:cubicBezTo>
                    <a:pt x="12547362" y="0"/>
                    <a:pt x="12589272" y="41910"/>
                    <a:pt x="12589272" y="92710"/>
                  </a:cubicBezTo>
                  <a:lnTo>
                    <a:pt x="12589272" y="10126609"/>
                  </a:lnTo>
                  <a:cubicBezTo>
                    <a:pt x="12590542" y="10178679"/>
                    <a:pt x="12548632" y="10220589"/>
                    <a:pt x="12497832" y="10220589"/>
                  </a:cubicBezTo>
                  <a:close/>
                </a:path>
              </a:pathLst>
            </a:custGeom>
            <a:solidFill>
              <a:srgbClr val="FFFEF7"/>
            </a:solidFill>
          </p:spPr>
          <p:txBody>
            <a:bodyPr/>
            <a:lstStyle/>
            <a:p>
              <a:endParaRPr lang="he-IL"/>
            </a:p>
          </p:txBody>
        </p:sp>
        <p:sp>
          <p:nvSpPr>
            <p:cNvPr id="30" name="Freeform 30"/>
            <p:cNvSpPr/>
            <p:nvPr/>
          </p:nvSpPr>
          <p:spPr>
            <a:xfrm>
              <a:off x="0" y="0"/>
              <a:ext cx="12654042" cy="10284089"/>
            </a:xfrm>
            <a:custGeom>
              <a:avLst/>
              <a:gdLst/>
              <a:ahLst/>
              <a:cxnLst/>
              <a:rect l="l" t="t" r="r" b="b"/>
              <a:pathLst>
                <a:path w="12654042" h="10284089">
                  <a:moveTo>
                    <a:pt x="12529582" y="59690"/>
                  </a:moveTo>
                  <a:cubicBezTo>
                    <a:pt x="12565142" y="59690"/>
                    <a:pt x="12594352" y="88900"/>
                    <a:pt x="12594352" y="124460"/>
                  </a:cubicBezTo>
                  <a:lnTo>
                    <a:pt x="12594352" y="10159629"/>
                  </a:lnTo>
                  <a:cubicBezTo>
                    <a:pt x="12594352" y="10195189"/>
                    <a:pt x="12565142" y="10224399"/>
                    <a:pt x="12529582" y="10224399"/>
                  </a:cubicBezTo>
                  <a:lnTo>
                    <a:pt x="124460" y="10224399"/>
                  </a:lnTo>
                  <a:cubicBezTo>
                    <a:pt x="88900" y="10224399"/>
                    <a:pt x="59690" y="10195189"/>
                    <a:pt x="59690" y="10159629"/>
                  </a:cubicBezTo>
                  <a:lnTo>
                    <a:pt x="59690" y="124460"/>
                  </a:lnTo>
                  <a:cubicBezTo>
                    <a:pt x="59690" y="88900"/>
                    <a:pt x="88900" y="59690"/>
                    <a:pt x="124460" y="59690"/>
                  </a:cubicBezTo>
                  <a:lnTo>
                    <a:pt x="12529582" y="59690"/>
                  </a:lnTo>
                  <a:moveTo>
                    <a:pt x="12529582" y="0"/>
                  </a:moveTo>
                  <a:lnTo>
                    <a:pt x="124460" y="0"/>
                  </a:lnTo>
                  <a:cubicBezTo>
                    <a:pt x="55880" y="0"/>
                    <a:pt x="0" y="55880"/>
                    <a:pt x="0" y="124460"/>
                  </a:cubicBezTo>
                  <a:lnTo>
                    <a:pt x="0" y="10159629"/>
                  </a:lnTo>
                  <a:cubicBezTo>
                    <a:pt x="0" y="10228209"/>
                    <a:pt x="55880" y="10284089"/>
                    <a:pt x="124460" y="10284089"/>
                  </a:cubicBezTo>
                  <a:lnTo>
                    <a:pt x="12529582" y="10284089"/>
                  </a:lnTo>
                  <a:cubicBezTo>
                    <a:pt x="12598162" y="10284089"/>
                    <a:pt x="12654042" y="10228209"/>
                    <a:pt x="12654042" y="10159629"/>
                  </a:cubicBezTo>
                  <a:lnTo>
                    <a:pt x="12654042" y="124460"/>
                  </a:lnTo>
                  <a:cubicBezTo>
                    <a:pt x="12654042" y="55880"/>
                    <a:pt x="12598162" y="0"/>
                    <a:pt x="12529582" y="0"/>
                  </a:cubicBezTo>
                  <a:close/>
                </a:path>
              </a:pathLst>
            </a:custGeom>
            <a:solidFill>
              <a:srgbClr val="191919"/>
            </a:solidFill>
          </p:spPr>
          <p:txBody>
            <a:bodyPr/>
            <a:lstStyle/>
            <a:p>
              <a:endParaRPr lang="he-IL"/>
            </a:p>
          </p:txBody>
        </p:sp>
      </p:grpSp>
      <p:sp>
        <p:nvSpPr>
          <p:cNvPr id="34" name="Freeform 34"/>
          <p:cNvSpPr/>
          <p:nvPr/>
        </p:nvSpPr>
        <p:spPr>
          <a:xfrm rot="-1568932">
            <a:off x="-30836" y="8050291"/>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35" name="Freeform 35"/>
          <p:cNvSpPr/>
          <p:nvPr/>
        </p:nvSpPr>
        <p:spPr>
          <a:xfrm rot="5027046">
            <a:off x="16502236" y="496365"/>
            <a:ext cx="1514128" cy="1379233"/>
          </a:xfrm>
          <a:custGeom>
            <a:avLst/>
            <a:gdLst/>
            <a:ahLst/>
            <a:cxnLst/>
            <a:rect l="l" t="t" r="r" b="b"/>
            <a:pathLst>
              <a:path w="1514128" h="1379233">
                <a:moveTo>
                  <a:pt x="0" y="0"/>
                </a:moveTo>
                <a:lnTo>
                  <a:pt x="1514128" y="0"/>
                </a:lnTo>
                <a:lnTo>
                  <a:pt x="1514128" y="1379233"/>
                </a:lnTo>
                <a:lnTo>
                  <a:pt x="0" y="13792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36" name="Freeform 36"/>
          <p:cNvSpPr/>
          <p:nvPr/>
        </p:nvSpPr>
        <p:spPr>
          <a:xfrm rot="-8878474" flipV="1">
            <a:off x="16327237" y="9285367"/>
            <a:ext cx="2851240" cy="1110849"/>
          </a:xfrm>
          <a:custGeom>
            <a:avLst/>
            <a:gdLst/>
            <a:ahLst/>
            <a:cxnLst/>
            <a:rect l="l" t="t" r="r" b="b"/>
            <a:pathLst>
              <a:path w="4427299" h="1110849">
                <a:moveTo>
                  <a:pt x="0" y="1110850"/>
                </a:moveTo>
                <a:lnTo>
                  <a:pt x="4427299" y="1110850"/>
                </a:lnTo>
                <a:lnTo>
                  <a:pt x="4427299" y="0"/>
                </a:lnTo>
                <a:lnTo>
                  <a:pt x="0" y="0"/>
                </a:lnTo>
                <a:lnTo>
                  <a:pt x="0" y="111085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37" name="TextBox 37"/>
          <p:cNvSpPr txBox="1"/>
          <p:nvPr/>
        </p:nvSpPr>
        <p:spPr>
          <a:xfrm>
            <a:off x="1879561" y="3731383"/>
            <a:ext cx="4739945" cy="2711640"/>
          </a:xfrm>
          <a:prstGeom prst="rect">
            <a:avLst/>
          </a:prstGeom>
        </p:spPr>
        <p:txBody>
          <a:bodyPr wrap="square" lIns="0" tIns="0" rIns="0" bIns="0" rtlCol="0" anchor="t">
            <a:spAutoFit/>
          </a:bodyPr>
          <a:lstStyle/>
          <a:p>
            <a:pPr algn="l">
              <a:lnSpc>
                <a:spcPts val="7139"/>
              </a:lnSpc>
              <a:spcBef>
                <a:spcPct val="0"/>
              </a:spcBef>
            </a:pPr>
            <a:r>
              <a:rPr lang="en-US" sz="7200" b="1" kern="100" dirty="0">
                <a:effectLst/>
                <a:latin typeface="Aharoni" panose="02010803020104030203" pitchFamily="2" charset="-79"/>
                <a:ea typeface="Aptos" panose="020B0004020202020204" pitchFamily="34" charset="0"/>
                <a:cs typeface="Aharoni" panose="02010803020104030203" pitchFamily="2" charset="-79"/>
              </a:rPr>
              <a:t>Dataset</a:t>
            </a:r>
            <a:r>
              <a:rPr lang="en-US" sz="5400" b="1" kern="100" dirty="0">
                <a:effectLst/>
                <a:latin typeface="Aharoni" panose="02010803020104030203" pitchFamily="2" charset="-79"/>
                <a:ea typeface="Aptos" panose="020B0004020202020204" pitchFamily="34" charset="0"/>
                <a:cs typeface="Aharoni" panose="02010803020104030203" pitchFamily="2" charset="-79"/>
              </a:rPr>
              <a:t> Presentation &amp; Preprocessing:</a:t>
            </a:r>
            <a:endParaRPr lang="en-US" sz="4800" dirty="0">
              <a:solidFill>
                <a:srgbClr val="000000"/>
              </a:solidFill>
              <a:latin typeface="Aharoni" panose="02010803020104030203" pitchFamily="2" charset="-79"/>
              <a:ea typeface="Krabuler"/>
              <a:cs typeface="Aharoni" panose="02010803020104030203" pitchFamily="2" charset="-79"/>
              <a:sym typeface="Krabuler"/>
            </a:endParaRPr>
          </a:p>
        </p:txBody>
      </p:sp>
      <p:sp>
        <p:nvSpPr>
          <p:cNvPr id="48" name="תיבת טקסט 47">
            <a:extLst>
              <a:ext uri="{FF2B5EF4-FFF2-40B4-BE49-F238E27FC236}">
                <a16:creationId xmlns:a16="http://schemas.microsoft.com/office/drawing/2014/main" id="{6284D1C8-EF2E-ED8B-4DC5-8124312FF102}"/>
              </a:ext>
            </a:extLst>
          </p:cNvPr>
          <p:cNvSpPr txBox="1"/>
          <p:nvPr/>
        </p:nvSpPr>
        <p:spPr>
          <a:xfrm>
            <a:off x="7837494" y="2298240"/>
            <a:ext cx="8312648" cy="4934684"/>
          </a:xfrm>
          <a:prstGeom prst="rect">
            <a:avLst/>
          </a:prstGeom>
          <a:noFill/>
        </p:spPr>
        <p:txBody>
          <a:bodyPr wrap="square">
            <a:spAutoFit/>
          </a:bodyPr>
          <a:lstStyle/>
          <a:p>
            <a:pPr marL="228600" rtl="0">
              <a:spcAft>
                <a:spcPts val="800"/>
              </a:spcAft>
            </a:pPr>
            <a:r>
              <a:rPr lang="en-US" sz="4400" kern="100" dirty="0">
                <a:effectLst/>
                <a:latin typeface="Aptos" panose="020B0004020202020204" pitchFamily="34" charset="0"/>
                <a:ea typeface="Aptos" panose="020B0004020202020204" pitchFamily="34" charset="0"/>
                <a:cs typeface="Arial" panose="020B0604020202020204" pitchFamily="34" charset="0"/>
              </a:rPr>
              <a:t>The example dataset includes DSL commands and the corresponding natural language prompts, which guide the creation and manipulation of presentation slides.</a:t>
            </a:r>
            <a:endParaRPr lang="en-IL" sz="4400" kern="100" dirty="0">
              <a:effectLst/>
              <a:latin typeface="Aptos" panose="020B0004020202020204" pitchFamily="34" charset="0"/>
              <a:ea typeface="Aptos" panose="020B0004020202020204" pitchFamily="34" charset="0"/>
              <a:cs typeface="Arial" panose="020B0604020202020204" pitchFamily="34" charset="0"/>
            </a:endParaRPr>
          </a:p>
          <a:p>
            <a:endParaRPr lang="en-IL" sz="4400" dirty="0"/>
          </a:p>
        </p:txBody>
      </p:sp>
      <p:pic>
        <p:nvPicPr>
          <p:cNvPr id="50" name="Picture 8" descr="Github Logo - Free social media icons">
            <a:extLst>
              <a:ext uri="{FF2B5EF4-FFF2-40B4-BE49-F238E27FC236}">
                <a16:creationId xmlns:a16="http://schemas.microsoft.com/office/drawing/2014/main" id="{2A20F191-DD60-0397-04D5-0AEF72217C4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8266" y="7016020"/>
            <a:ext cx="1644256" cy="164425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Python icon - Free download on Iconfinder">
            <a:extLst>
              <a:ext uri="{FF2B5EF4-FFF2-40B4-BE49-F238E27FC236}">
                <a16:creationId xmlns:a16="http://schemas.microsoft.com/office/drawing/2014/main" id="{58638028-2751-9627-0B59-0F5D495EEFE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51221" y="7062401"/>
            <a:ext cx="1597875" cy="1597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Free Chatgpt Green Circular Logo SVG, PNG Icon, Symbol. Download Image.">
            <a:extLst>
              <a:ext uri="{FF2B5EF4-FFF2-40B4-BE49-F238E27FC236}">
                <a16:creationId xmlns:a16="http://schemas.microsoft.com/office/drawing/2014/main" id="{B201C70A-E06E-3154-D60D-59F94C858D2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2723"/>
          <a:stretch/>
        </p:blipFill>
        <p:spPr bwMode="auto">
          <a:xfrm>
            <a:off x="12187586" y="7016020"/>
            <a:ext cx="1830813" cy="15978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office - Social media &amp; Logos Icons">
            <a:extLst>
              <a:ext uri="{FF2B5EF4-FFF2-40B4-BE49-F238E27FC236}">
                <a16:creationId xmlns:a16="http://schemas.microsoft.com/office/drawing/2014/main" id="{06C0BD8C-6739-C481-0CB0-DD03D76D5D5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041706" y="6795811"/>
            <a:ext cx="2120089" cy="2120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1463</Words>
  <Application>Microsoft Office PowerPoint</Application>
  <PresentationFormat>מותאם אישית</PresentationFormat>
  <Paragraphs>153</Paragraphs>
  <Slides>18</Slides>
  <Notes>0</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18</vt:i4>
      </vt:variant>
    </vt:vector>
  </HeadingPairs>
  <TitlesOfParts>
    <vt:vector size="30" baseType="lpstr">
      <vt:lpstr>Abadi</vt:lpstr>
      <vt:lpstr>Aptos</vt:lpstr>
      <vt:lpstr>Rustic Printed</vt:lpstr>
      <vt:lpstr>Courier New</vt:lpstr>
      <vt:lpstr>Krabuler</vt:lpstr>
      <vt:lpstr>Canva Sans Medium</vt:lpstr>
      <vt:lpstr>Abadi Extra Light</vt:lpstr>
      <vt:lpstr>Times New Roman</vt:lpstr>
      <vt:lpstr>Aharoni</vt:lpstr>
      <vt:lpstr>Arial</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Illustrative Research Presentation</dc:title>
  <cp:lastModifiedBy>רחיב אבו רומי</cp:lastModifiedBy>
  <cp:revision>3</cp:revision>
  <dcterms:created xsi:type="dcterms:W3CDTF">2006-08-16T00:00:00Z</dcterms:created>
  <dcterms:modified xsi:type="dcterms:W3CDTF">2024-07-07T18:39:42Z</dcterms:modified>
  <dc:identifier>DAGKSJxsAA4</dc:identifier>
</cp:coreProperties>
</file>